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1551" r:id="rId5"/>
    <p:sldId id="1559" r:id="rId6"/>
  </p:sldIdLst>
  <p:sldSz cx="12856845" cy="7232650"/>
  <p:notesSz cx="6858000" cy="9144000"/>
  <p:custDataLst>
    <p:tags r:id="rId11"/>
  </p:custDataLst>
  <p:defaultTextStyle>
    <a:defPPr>
      <a:defRPr lang="zh-CN"/>
    </a:defPPr>
    <a:lvl1pPr marL="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A08D397-DB44-46D1-BF1D-419EFE65950D}">
          <p14:sldIdLst>
            <p14:sldId id="265"/>
            <p14:sldId id="1551"/>
            <p14:sldId id="15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0" userDrawn="1">
          <p15:clr>
            <a:srgbClr val="A4A3A4"/>
          </p15:clr>
        </p15:guide>
        <p15:guide id="2" pos="4044" userDrawn="1">
          <p15:clr>
            <a:srgbClr val="A4A3A4"/>
          </p15:clr>
        </p15:guide>
        <p15:guide id="3" pos="693" userDrawn="1">
          <p15:clr>
            <a:srgbClr val="A4A3A4"/>
          </p15:clr>
        </p15:guide>
        <p15:guide id="4" orient="horz" pos="734" userDrawn="1">
          <p15:clr>
            <a:srgbClr val="A4A3A4"/>
          </p15:clr>
        </p15:guide>
        <p15:guide id="5" orient="horz" pos="495" userDrawn="1">
          <p15:clr>
            <a:srgbClr val="A4A3A4"/>
          </p15:clr>
        </p15:guide>
        <p15:guide id="6" pos="3142" userDrawn="1">
          <p15:clr>
            <a:srgbClr val="A4A3A4"/>
          </p15:clr>
        </p15:guide>
        <p15:guide id="7" pos="485" userDrawn="1">
          <p15:clr>
            <a:srgbClr val="A4A3A4"/>
          </p15:clr>
        </p15:guide>
        <p15:guide id="8" pos="74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昊来" initials="刘昊来" lastIdx="1" clrIdx="0"/>
  <p:cmAuthor id="0" name="周起文" initials="" lastIdx="1" clrIdx="0"/>
  <p:cmAuthor id="3" name="6957642" initials="6" lastIdx="1" clrIdx="2"/>
  <p:cmAuthor id="2" name="zh tt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6F6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9526" autoAdjust="0"/>
  </p:normalViewPr>
  <p:slideViewPr>
    <p:cSldViewPr showGuides="1">
      <p:cViewPr varScale="1">
        <p:scale>
          <a:sx n="64" d="100"/>
          <a:sy n="64" d="100"/>
        </p:scale>
        <p:origin x="96" y="732"/>
      </p:cViewPr>
      <p:guideLst>
        <p:guide orient="horz" pos="2320"/>
        <p:guide pos="4044"/>
        <p:guide pos="693"/>
        <p:guide orient="horz" pos="734"/>
        <p:guide orient="horz" pos="495"/>
        <p:guide pos="3142"/>
        <p:guide pos="485"/>
        <p:guide pos="7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15C9B-7C5D-40EB-B6E0-7DB393B450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5EB1-6156-41A2-883F-A5B6369062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287" y="2246810"/>
            <a:ext cx="10928589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575" y="4098502"/>
            <a:ext cx="9000014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1443" y="289642"/>
            <a:ext cx="2892862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858" y="289642"/>
            <a:ext cx="8464299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627" y="4647648"/>
            <a:ext cx="10928589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627" y="3065506"/>
            <a:ext cx="10928589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6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858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5725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18976"/>
            <a:ext cx="5680813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858" y="2293688"/>
            <a:ext cx="5680813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1261" y="1618976"/>
            <a:ext cx="5683045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1261" y="2293688"/>
            <a:ext cx="5683045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859" y="287967"/>
            <a:ext cx="4229918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6794" y="287967"/>
            <a:ext cx="7187511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859" y="1513500"/>
            <a:ext cx="4229918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094" y="5062855"/>
            <a:ext cx="7714298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094" y="646251"/>
            <a:ext cx="7714298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40" indent="0">
              <a:buNone/>
              <a:defRPr sz="3500"/>
            </a:lvl2pPr>
            <a:lvl3pPr marL="1148080" indent="0">
              <a:buNone/>
              <a:defRPr sz="3000"/>
            </a:lvl3pPr>
            <a:lvl4pPr marL="1722120" indent="0">
              <a:buNone/>
              <a:defRPr sz="2500"/>
            </a:lvl4pPr>
            <a:lvl5pPr marL="2296160" indent="0">
              <a:buNone/>
              <a:defRPr sz="2500"/>
            </a:lvl5pPr>
            <a:lvl6pPr marL="2869565" indent="0">
              <a:buNone/>
              <a:defRPr sz="2500"/>
            </a:lvl6pPr>
            <a:lvl7pPr marL="3443605" indent="0">
              <a:buNone/>
              <a:defRPr sz="2500"/>
            </a:lvl7pPr>
            <a:lvl8pPr marL="4017645" indent="0">
              <a:buNone/>
              <a:defRPr sz="2500"/>
            </a:lvl8pPr>
            <a:lvl9pPr marL="4591685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094" y="5660554"/>
            <a:ext cx="7714298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858" y="289641"/>
            <a:ext cx="11571447" cy="1205442"/>
          </a:xfrm>
          <a:prstGeom prst="rect">
            <a:avLst/>
          </a:prstGeom>
        </p:spPr>
        <p:txBody>
          <a:bodyPr vert="horz" lIns="114794" tIns="57397" rIns="114794" bIns="5739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87619"/>
            <a:ext cx="11571447" cy="4773215"/>
          </a:xfrm>
          <a:prstGeom prst="rect">
            <a:avLst/>
          </a:prstGeom>
        </p:spPr>
        <p:txBody>
          <a:bodyPr vert="horz" lIns="114794" tIns="57397" rIns="114794" bIns="5739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858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864" y="6703595"/>
            <a:ext cx="407143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4300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54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58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2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66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56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0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4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68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直接连接符 623"/>
          <p:cNvCxnSpPr>
            <a:endCxn id="71" idx="0"/>
          </p:cNvCxnSpPr>
          <p:nvPr/>
        </p:nvCxnSpPr>
        <p:spPr>
          <a:xfrm>
            <a:off x="5707409" y="0"/>
            <a:ext cx="1013533" cy="129728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3" name="直接连接符 623"/>
          <p:cNvCxnSpPr>
            <a:stCxn id="65" idx="1"/>
          </p:cNvCxnSpPr>
          <p:nvPr/>
        </p:nvCxnSpPr>
        <p:spPr>
          <a:xfrm flipH="1" flipV="1">
            <a:off x="-8529" y="1569057"/>
            <a:ext cx="1052094" cy="6258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7" name="直接连接符 623"/>
          <p:cNvCxnSpPr>
            <a:stCxn id="86" idx="2"/>
            <a:endCxn id="82" idx="6"/>
          </p:cNvCxnSpPr>
          <p:nvPr/>
        </p:nvCxnSpPr>
        <p:spPr>
          <a:xfrm flipH="1" flipV="1">
            <a:off x="5483080" y="3570765"/>
            <a:ext cx="1538161" cy="23056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3" name="直接连接符 623"/>
          <p:cNvCxnSpPr>
            <a:stCxn id="79" idx="7"/>
          </p:cNvCxnSpPr>
          <p:nvPr/>
        </p:nvCxnSpPr>
        <p:spPr>
          <a:xfrm flipV="1">
            <a:off x="1047191" y="3262021"/>
            <a:ext cx="1898213" cy="277513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5" name="直接连接符 623"/>
          <p:cNvCxnSpPr>
            <a:stCxn id="87" idx="6"/>
          </p:cNvCxnSpPr>
          <p:nvPr/>
        </p:nvCxnSpPr>
        <p:spPr>
          <a:xfrm flipV="1">
            <a:off x="5223835" y="1569057"/>
            <a:ext cx="1352960" cy="7607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89" name="直接连接符 623"/>
          <p:cNvCxnSpPr>
            <a:stCxn id="66" idx="6"/>
          </p:cNvCxnSpPr>
          <p:nvPr/>
        </p:nvCxnSpPr>
        <p:spPr>
          <a:xfrm>
            <a:off x="3171831" y="715165"/>
            <a:ext cx="3472146" cy="73242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0" name="直接连接符 623"/>
          <p:cNvCxnSpPr>
            <a:stCxn id="72" idx="1"/>
          </p:cNvCxnSpPr>
          <p:nvPr/>
        </p:nvCxnSpPr>
        <p:spPr>
          <a:xfrm flipH="1" flipV="1">
            <a:off x="5354453" y="3738764"/>
            <a:ext cx="1220525" cy="249710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2" name="直接连接符 623"/>
          <p:cNvCxnSpPr>
            <a:endCxn id="82" idx="2"/>
          </p:cNvCxnSpPr>
          <p:nvPr/>
        </p:nvCxnSpPr>
        <p:spPr>
          <a:xfrm>
            <a:off x="4825513" y="3249867"/>
            <a:ext cx="372629" cy="32089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9" name="直接连接符 623"/>
          <p:cNvCxnSpPr>
            <a:stCxn id="82" idx="7"/>
            <a:endCxn id="84" idx="3"/>
          </p:cNvCxnSpPr>
          <p:nvPr/>
        </p:nvCxnSpPr>
        <p:spPr>
          <a:xfrm flipV="1">
            <a:off x="5441352" y="2873923"/>
            <a:ext cx="532117" cy="59608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3" name="直接连接符 623"/>
          <p:cNvCxnSpPr>
            <a:stCxn id="71" idx="4"/>
            <a:endCxn id="83" idx="7"/>
          </p:cNvCxnSpPr>
          <p:nvPr/>
        </p:nvCxnSpPr>
        <p:spPr>
          <a:xfrm flipH="1">
            <a:off x="6586467" y="1687652"/>
            <a:ext cx="134476" cy="57319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6" name="直接连接符 623"/>
          <p:cNvCxnSpPr>
            <a:stCxn id="85" idx="1"/>
            <a:endCxn id="84" idx="5"/>
          </p:cNvCxnSpPr>
          <p:nvPr/>
        </p:nvCxnSpPr>
        <p:spPr>
          <a:xfrm flipH="1" flipV="1">
            <a:off x="6572788" y="2873923"/>
            <a:ext cx="492413" cy="77619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7" name="直接连接符 623"/>
          <p:cNvCxnSpPr>
            <a:stCxn id="65" idx="7"/>
            <a:endCxn id="66" idx="3"/>
          </p:cNvCxnSpPr>
          <p:nvPr/>
        </p:nvCxnSpPr>
        <p:spPr>
          <a:xfrm flipV="1">
            <a:off x="1724254" y="853181"/>
            <a:ext cx="1114419" cy="134175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16" name="直接连接符 623"/>
          <p:cNvCxnSpPr>
            <a:stCxn id="85" idx="5"/>
          </p:cNvCxnSpPr>
          <p:nvPr/>
        </p:nvCxnSpPr>
        <p:spPr>
          <a:xfrm>
            <a:off x="7367599" y="3952551"/>
            <a:ext cx="3506058" cy="16570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cxnSp>
        <p:nvCxnSpPr>
          <p:cNvPr id="127" name="直接连接符 623"/>
          <p:cNvCxnSpPr>
            <a:stCxn id="72" idx="2"/>
            <a:endCxn id="79" idx="6"/>
          </p:cNvCxnSpPr>
          <p:nvPr/>
        </p:nvCxnSpPr>
        <p:spPr>
          <a:xfrm flipH="1" flipV="1">
            <a:off x="1107087" y="6181771"/>
            <a:ext cx="5439312" cy="12310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0" name="直接连接符 623"/>
          <p:cNvCxnSpPr>
            <a:endCxn id="65" idx="4"/>
          </p:cNvCxnSpPr>
          <p:nvPr/>
        </p:nvCxnSpPr>
        <p:spPr>
          <a:xfrm flipV="1">
            <a:off x="883922" y="3016702"/>
            <a:ext cx="499987" cy="290076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grpSp>
        <p:nvGrpSpPr>
          <p:cNvPr id="62" name="组 61"/>
          <p:cNvGrpSpPr/>
          <p:nvPr/>
        </p:nvGrpSpPr>
        <p:grpSpPr>
          <a:xfrm>
            <a:off x="-8529" y="519981"/>
            <a:ext cx="12865692" cy="5904656"/>
            <a:chOff x="-65231" y="507680"/>
            <a:chExt cx="9057173" cy="4156239"/>
          </a:xfrm>
        </p:grpSpPr>
        <p:sp>
          <p:nvSpPr>
            <p:cNvPr id="63" name="矩形 62"/>
            <p:cNvSpPr/>
            <p:nvPr/>
          </p:nvSpPr>
          <p:spPr>
            <a:xfrm>
              <a:off x="-65231" y="2967927"/>
              <a:ext cx="9057173" cy="1393649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76178" y="1587425"/>
              <a:ext cx="677676" cy="67767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898898" y="507680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7" name="组合 601"/>
            <p:cNvGrpSpPr/>
            <p:nvPr/>
          </p:nvGrpSpPr>
          <p:grpSpPr>
            <a:xfrm>
              <a:off x="4870435" y="2666867"/>
              <a:ext cx="301060" cy="301060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8" name="组合 604"/>
            <p:cNvGrpSpPr/>
            <p:nvPr/>
          </p:nvGrpSpPr>
          <p:grpSpPr>
            <a:xfrm>
              <a:off x="4044971" y="1641695"/>
              <a:ext cx="623903" cy="62390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9" name="组合 607"/>
            <p:cNvGrpSpPr/>
            <p:nvPr/>
          </p:nvGrpSpPr>
          <p:grpSpPr>
            <a:xfrm>
              <a:off x="3590561" y="2545213"/>
              <a:ext cx="219777" cy="219777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10"/>
            <p:cNvGrpSpPr/>
            <p:nvPr/>
          </p:nvGrpSpPr>
          <p:grpSpPr>
            <a:xfrm>
              <a:off x="432219" y="4349008"/>
              <a:ext cx="287919" cy="287919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4534785" y="1054817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549298" y="4510926"/>
              <a:ext cx="137389" cy="137389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73" name="组合 615"/>
            <p:cNvGrpSpPr/>
            <p:nvPr/>
          </p:nvGrpSpPr>
          <p:grpSpPr>
            <a:xfrm>
              <a:off x="7580013" y="3949930"/>
              <a:ext cx="713989" cy="713989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5" y="847725"/>
                <a:ext cx="3825879" cy="382587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1349608" y="3400925"/>
              <a:ext cx="5949475" cy="54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复兴壹号</a:t>
              </a: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”</a:t>
              </a:r>
              <a:r>
                <a:rPr lang="zh-CN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操作指南</a:t>
              </a:r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zh-CN" altLang="en-US" sz="44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普通党员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64" y="1289039"/>
            <a:ext cx="1090469" cy="2081740"/>
          </a:xfrm>
          <a:prstGeom prst="rect">
            <a:avLst/>
          </a:prstGeom>
        </p:spPr>
      </p:pic>
      <p:cxnSp>
        <p:nvCxnSpPr>
          <p:cNvPr id="110" name="直接连接符 623"/>
          <p:cNvCxnSpPr>
            <a:stCxn id="65" idx="6"/>
            <a:endCxn id="87" idx="2"/>
          </p:cNvCxnSpPr>
          <p:nvPr/>
        </p:nvCxnSpPr>
        <p:spPr>
          <a:xfrm flipV="1">
            <a:off x="1865228" y="2329837"/>
            <a:ext cx="701669" cy="20548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9" name="直接连接符 623"/>
          <p:cNvCxnSpPr>
            <a:endCxn id="66" idx="0"/>
          </p:cNvCxnSpPr>
          <p:nvPr/>
        </p:nvCxnSpPr>
        <p:spPr>
          <a:xfrm>
            <a:off x="2945404" y="0"/>
            <a:ext cx="31268" cy="519981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8" name="直接连接符 623"/>
          <p:cNvCxnSpPr/>
          <p:nvPr/>
        </p:nvCxnSpPr>
        <p:spPr>
          <a:xfrm flipV="1">
            <a:off x="10860051" y="6424638"/>
            <a:ext cx="507109" cy="80801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1" name="直接连接符 623"/>
          <p:cNvCxnSpPr>
            <a:endCxn id="72" idx="5"/>
          </p:cNvCxnSpPr>
          <p:nvPr/>
        </p:nvCxnSpPr>
        <p:spPr>
          <a:xfrm flipH="1" flipV="1">
            <a:off x="6712979" y="6373885"/>
            <a:ext cx="1075057" cy="84849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4" name="直接连接符 623"/>
          <p:cNvCxnSpPr>
            <a:endCxn id="80" idx="3"/>
          </p:cNvCxnSpPr>
          <p:nvPr/>
        </p:nvCxnSpPr>
        <p:spPr>
          <a:xfrm flipV="1">
            <a:off x="-131866" y="6313763"/>
            <a:ext cx="902484" cy="90861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84" name="直接连接符 623"/>
          <p:cNvCxnSpPr>
            <a:stCxn id="72" idx="6"/>
            <a:endCxn id="78" idx="3"/>
          </p:cNvCxnSpPr>
          <p:nvPr/>
        </p:nvCxnSpPr>
        <p:spPr>
          <a:xfrm flipV="1">
            <a:off x="6741559" y="6282575"/>
            <a:ext cx="4274144" cy="2230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94410" y="1529080"/>
            <a:ext cx="249047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中国药科大学官方微信公众号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或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企业微信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进入，或者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微信小程序搜索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“复兴壹号党建云”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输入手机号，点击“下一步”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输入姓名，进行身份验证，点击“下一步”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输入短信验证码绑定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12" descr="a1e38468d8ca489c55b4cbb56c374c6a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785" y="1578610"/>
            <a:ext cx="2049780" cy="4565015"/>
          </a:xfrm>
          <a:prstGeom prst="rect">
            <a:avLst/>
          </a:prstGeom>
        </p:spPr>
      </p:pic>
      <p:pic>
        <p:nvPicPr>
          <p:cNvPr id="15" name="图片 14" descr="WechatIMG17"/>
          <p:cNvPicPr>
            <a:picLocks noChangeAspect="1"/>
          </p:cNvPicPr>
          <p:nvPr/>
        </p:nvPicPr>
        <p:blipFill>
          <a:blip r:embed="rId2" cstate="print"/>
          <a:srcRect t="3620" b="5607"/>
          <a:stretch>
            <a:fillRect/>
          </a:stretch>
        </p:blipFill>
        <p:spPr>
          <a:xfrm>
            <a:off x="7723466" y="1583022"/>
            <a:ext cx="2248609" cy="442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050145" y="3760470"/>
            <a:ext cx="570230" cy="3651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0" y="1583055"/>
            <a:ext cx="2030730" cy="44170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t="6198" b="3205"/>
          <a:stretch>
            <a:fillRect/>
          </a:stretch>
        </p:blipFill>
        <p:spPr>
          <a:xfrm>
            <a:off x="3548063" y="1578610"/>
            <a:ext cx="2032635" cy="447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99820" y="1527810"/>
            <a:ext cx="248539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首页点击“去交纳”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数字人民币、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中行手机银行、微信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多渠道交纳党费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，点击“确认交纳”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完成交费自动生成交费凭证</a:t>
            </a:r>
            <a:endParaRPr lang="en-US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l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eaLnBrk="1" hangingPunct="1">
              <a:lnSpc>
                <a:spcPts val="31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zh-CN" altLang="en-US"/>
          </a:p>
        </p:txBody>
      </p:sp>
      <p:pic>
        <p:nvPicPr>
          <p:cNvPr id="14" name="图片 13" descr="334bf72b3b880bfdfea01b2d9572c337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6395" y="1744345"/>
            <a:ext cx="1922145" cy="4250055"/>
          </a:xfrm>
          <a:prstGeom prst="rect">
            <a:avLst/>
          </a:prstGeom>
        </p:spPr>
      </p:pic>
      <p:pic>
        <p:nvPicPr>
          <p:cNvPr id="16" name="图片 15" descr="aa9f5eaabf20c80793a5f4b1f1fa47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320" y="1744345"/>
            <a:ext cx="2319020" cy="416306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0"/>
          <p:cNvSpPr txBox="1"/>
          <p:nvPr/>
        </p:nvSpPr>
        <p:spPr>
          <a:xfrm>
            <a:off x="4412125" y="6496991"/>
            <a:ext cx="1647283" cy="350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交纳党费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6860540" y="6496685"/>
            <a:ext cx="1828165" cy="35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多种交费方式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92" name="文本框 10"/>
          <p:cNvSpPr txBox="1"/>
          <p:nvPr/>
        </p:nvSpPr>
        <p:spPr>
          <a:xfrm>
            <a:off x="9668510" y="6496685"/>
            <a:ext cx="2095500" cy="35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85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生成交费凭证</a:t>
            </a:r>
            <a:endParaRPr lang="zh-CN" altLang="en-US" sz="1685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 descr="12052a851f69a216469b1b3d7550c8e3_compr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730" y="1816735"/>
            <a:ext cx="1921510" cy="4250055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87925" y="3683635"/>
            <a:ext cx="368935" cy="2844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353aae67-4af1-4f3b-9e78-0f81bd3054db"/>
  <p:tag name="COMMONDATA" val="eyJoZGlkIjoiOWZkY2FlNzc2N2JiN2Y4YTRiNTAwMjVmNzVlZDlhZ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自定义</PresentationFormat>
  <Paragraphs>27</Paragraphs>
  <Slides>3</Slides>
  <Notes>114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张伟航</dc:creator>
  <cp:lastModifiedBy>王多兵</cp:lastModifiedBy>
  <cp:revision>500</cp:revision>
  <dcterms:created xsi:type="dcterms:W3CDTF">2026-05-19T07:31:00Z</dcterms:created>
  <dcterms:modified xsi:type="dcterms:W3CDTF">2026-05-20T01:49:36Z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F25B9A8374484F589F9573C4143F8771_13</vt:lpwstr>
  </property>
  <property fmtid="{D5CDD505-2E9C-101B-9397-08002B2CF9AE}" pid="3" name="KSOProductBuildVer">
    <vt:lpwstr>2052-12.1.0.26375</vt:lpwstr>
  </property>
</Properties>
</file>