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xlsx" ContentType="application/vnd.openxmlformats-officedocument.spreadsheetml.shee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5" r:id="rId3"/>
    <p:sldId id="258" r:id="rId5"/>
    <p:sldId id="264" r:id="rId6"/>
    <p:sldId id="1427" r:id="rId7"/>
    <p:sldId id="1481" r:id="rId8"/>
    <p:sldId id="1426" r:id="rId9"/>
    <p:sldId id="1541" r:id="rId10"/>
    <p:sldId id="299" r:id="rId11"/>
    <p:sldId id="927" r:id="rId12"/>
    <p:sldId id="304" r:id="rId13"/>
    <p:sldId id="928" r:id="rId14"/>
    <p:sldId id="929" r:id="rId15"/>
    <p:sldId id="930" r:id="rId16"/>
    <p:sldId id="322" r:id="rId17"/>
    <p:sldId id="932" r:id="rId18"/>
    <p:sldId id="1030" r:id="rId19"/>
    <p:sldId id="1586" r:id="rId20"/>
    <p:sldId id="933" r:id="rId21"/>
    <p:sldId id="935" r:id="rId22"/>
    <p:sldId id="1544" r:id="rId23"/>
    <p:sldId id="937" r:id="rId24"/>
    <p:sldId id="938" r:id="rId25"/>
    <p:sldId id="939" r:id="rId26"/>
    <p:sldId id="940" r:id="rId27"/>
    <p:sldId id="944" r:id="rId28"/>
    <p:sldId id="1545" r:id="rId29"/>
    <p:sldId id="945" r:id="rId30"/>
    <p:sldId id="924" r:id="rId31"/>
    <p:sldId id="946" r:id="rId32"/>
    <p:sldId id="1547" r:id="rId33"/>
    <p:sldId id="949" r:id="rId34"/>
    <p:sldId id="1059" r:id="rId35"/>
    <p:sldId id="952" r:id="rId36"/>
    <p:sldId id="953" r:id="rId37"/>
    <p:sldId id="955" r:id="rId38"/>
    <p:sldId id="976" r:id="rId39"/>
    <p:sldId id="1548" r:id="rId40"/>
    <p:sldId id="1620" r:id="rId41"/>
    <p:sldId id="1621" r:id="rId42"/>
    <p:sldId id="957" r:id="rId43"/>
    <p:sldId id="960" r:id="rId44"/>
  </p:sldIdLst>
  <p:sldSz cx="12856845" cy="7232650"/>
  <p:notesSz cx="6858000" cy="9144000"/>
  <p:custDataLst>
    <p:tags r:id="rId49"/>
  </p:custDataLst>
  <p:defaultTextStyle>
    <a:defPPr>
      <a:defRPr lang="zh-CN"/>
    </a:defPPr>
    <a:lvl1pPr marL="0" algn="l" defTabSz="114808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4040" algn="l" defTabSz="114808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48080" algn="l" defTabSz="114808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2120" algn="l" defTabSz="114808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296160" algn="l" defTabSz="114808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69565" algn="l" defTabSz="114808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43605" algn="l" defTabSz="114808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17645" algn="l" defTabSz="114808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591685" algn="l" defTabSz="114808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1A08D397-DB44-46D1-BF1D-419EFE65950D}">
          <p14:sldIdLst>
            <p14:sldId id="265"/>
            <p14:sldId id="258"/>
            <p14:sldId id="264"/>
            <p14:sldId id="1427"/>
            <p14:sldId id="1481"/>
            <p14:sldId id="1426"/>
            <p14:sldId id="1541"/>
            <p14:sldId id="299"/>
            <p14:sldId id="927"/>
            <p14:sldId id="304"/>
            <p14:sldId id="928"/>
            <p14:sldId id="929"/>
            <p14:sldId id="930"/>
            <p14:sldId id="322"/>
            <p14:sldId id="932"/>
            <p14:sldId id="1030"/>
            <p14:sldId id="1586"/>
            <p14:sldId id="933"/>
            <p14:sldId id="935"/>
            <p14:sldId id="1544"/>
            <p14:sldId id="937"/>
            <p14:sldId id="938"/>
            <p14:sldId id="939"/>
            <p14:sldId id="940"/>
            <p14:sldId id="944"/>
            <p14:sldId id="1545"/>
            <p14:sldId id="945"/>
            <p14:sldId id="924"/>
            <p14:sldId id="946"/>
            <p14:sldId id="1547"/>
            <p14:sldId id="949"/>
            <p14:sldId id="1059"/>
            <p14:sldId id="952"/>
            <p14:sldId id="953"/>
            <p14:sldId id="955"/>
            <p14:sldId id="976"/>
            <p14:sldId id="1548"/>
            <p14:sldId id="1620"/>
            <p14:sldId id="1621"/>
            <p14:sldId id="957"/>
            <p14:sldId id="9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74" userDrawn="1">
          <p15:clr>
            <a:srgbClr val="A4A3A4"/>
          </p15:clr>
        </p15:guide>
        <p15:guide id="2" pos="4045" userDrawn="1">
          <p15:clr>
            <a:srgbClr val="A4A3A4"/>
          </p15:clr>
        </p15:guide>
        <p15:guide id="3" pos="756" userDrawn="1">
          <p15:clr>
            <a:srgbClr val="A4A3A4"/>
          </p15:clr>
        </p15:guide>
        <p15:guide id="4" orient="horz" pos="734" userDrawn="1">
          <p15:clr>
            <a:srgbClr val="A4A3A4"/>
          </p15:clr>
        </p15:guide>
        <p15:guide id="5" orient="horz" pos="496" userDrawn="1">
          <p15:clr>
            <a:srgbClr val="A4A3A4"/>
          </p15:clr>
        </p15:guide>
        <p15:guide id="6" pos="3158" userDrawn="1">
          <p15:clr>
            <a:srgbClr val="A4A3A4"/>
          </p15:clr>
        </p15:guide>
        <p15:guide id="7" pos="448" userDrawn="1">
          <p15:clr>
            <a:srgbClr val="A4A3A4"/>
          </p15:clr>
        </p15:guide>
        <p15:guide id="8" pos="748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刘昊来" initials="刘昊来" lastIdx="1" clrIdx="0"/>
  <p:cmAuthor id="0" name="周起文" initials="" lastIdx="1" clrIdx="0"/>
  <p:cmAuthor id="3" name="6957642" initials="6" lastIdx="1" clrIdx="2"/>
  <p:cmAuthor id="2" name="zh tt" initials="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EF6F6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2" autoAdjust="0"/>
    <p:restoredTop sz="89526" autoAdjust="0"/>
  </p:normalViewPr>
  <p:slideViewPr>
    <p:cSldViewPr showGuides="1">
      <p:cViewPr varScale="1">
        <p:scale>
          <a:sx n="64" d="100"/>
          <a:sy n="64" d="100"/>
        </p:scale>
        <p:origin x="96" y="732"/>
      </p:cViewPr>
      <p:guideLst>
        <p:guide orient="horz" pos="2374"/>
        <p:guide pos="4045"/>
        <p:guide pos="756"/>
        <p:guide orient="horz" pos="734"/>
        <p:guide orient="horz" pos="496"/>
        <p:guide pos="3158"/>
        <p:guide pos="448"/>
        <p:guide pos="748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9" Type="http://schemas.openxmlformats.org/officeDocument/2006/relationships/tags" Target="tags/tag1.xml"/><Relationship Id="rId48" Type="http://schemas.openxmlformats.org/officeDocument/2006/relationships/commentAuthors" Target="commentAuthors.xml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15C9B-7C5D-40EB-B6E0-7DB393B450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65EB1-6156-41A2-883F-A5B63690626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14808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4040" algn="l" defTabSz="114808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48080" algn="l" defTabSz="114808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22120" algn="l" defTabSz="114808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96160" algn="l" defTabSz="114808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69565" algn="l" defTabSz="114808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43605" algn="l" defTabSz="114808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17645" algn="l" defTabSz="114808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91685" algn="l" defTabSz="114808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操作步骤：左边组织树中选中需要删除的党组织——&lt;删除&gt;——&lt;确定&gt;——删除成功</a:t>
            </a:r>
            <a:r>
              <a:rPr lang="zh-CN" altLang="en-US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zh-CN" altLang="en-US" sz="14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操作步骤：左边组织树中选中需要删除的党组织——&lt;撤销&gt;——&lt;确定&gt;——撤销成功</a:t>
            </a:r>
            <a:r>
              <a:rPr lang="zh-CN" altLang="en-US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CN" sz="15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400" b="1" dirty="0" smtClean="0">
                <a:solidFill>
                  <a:srgbClr val="FF0000"/>
                </a:solidFill>
              </a:rPr>
              <a:t>注意：</a:t>
            </a:r>
            <a:r>
              <a:rPr lang="zh-CN" altLang="zh-CN" sz="1400" dirty="0" smtClean="0"/>
              <a:t>组织撤销后，历史数据仍有保存，可通过历史回退功能找回：勾选&lt;历史组织&gt;——&lt;搜索&gt;——&lt;更多操作&gt;——&lt;历史组织恢复&gt;——&lt;确定&gt;——组织恢复成功。</a:t>
            </a:r>
            <a:endParaRPr lang="zh-CN" altLang="en-US" sz="1400" dirty="0" smtClean="0"/>
          </a:p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4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选中需要导出的党组织——&lt;更多操作&gt;——&lt;导出&gt;——选择需要导出的基本信息——&lt;确定&gt;——导出成功。</a:t>
            </a:r>
            <a:endParaRPr lang="zh-CN" altLang="en-US" sz="14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0" dirty="0">
                <a:latin typeface="微软雅黑" panose="020B0503020204020204" charset="-122"/>
                <a:ea typeface="微软雅黑" panose="020B0503020204020204" charset="-122"/>
              </a:rPr>
              <a:t>党组织、党员信息便捷维护，除常规维护功能外，支持批量导入、导出等功能</a:t>
            </a:r>
            <a:r>
              <a:rPr lang="zh-CN" altLang="zh-CN" sz="1600" b="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0" dirty="0">
                <a:latin typeface="微软雅黑" panose="020B0503020204020204" charset="-122"/>
                <a:ea typeface="微软雅黑" panose="020B0503020204020204" charset="-122"/>
              </a:rPr>
              <a:t>党组织和党员维护信息项，完全符合</a:t>
            </a:r>
            <a:r>
              <a:rPr lang="en-US" altLang="zh-CN" sz="1600" b="0" dirty="0"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1600" b="0" dirty="0">
                <a:latin typeface="微软雅黑" panose="020B0503020204020204" charset="-122"/>
                <a:ea typeface="微软雅黑" panose="020B0503020204020204" charset="-122"/>
              </a:rPr>
              <a:t>全国党员信息库信息采集与报送规范</a:t>
            </a:r>
            <a:r>
              <a:rPr lang="en-US" altLang="zh-CN" sz="1600" b="0" dirty="0"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 sz="1600" b="0" dirty="0">
                <a:latin typeface="微软雅黑" panose="020B0503020204020204" charset="-122"/>
                <a:ea typeface="微软雅黑" panose="020B0503020204020204" charset="-122"/>
              </a:rPr>
              <a:t>，使用单位可定制相应信息项的维护范围</a:t>
            </a:r>
            <a:r>
              <a:rPr lang="zh-CN" altLang="zh-CN" sz="1600" b="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6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操作步骤：在左边组织树中选定某党支部——单击&lt;新增&gt;——输入带</a:t>
            </a:r>
            <a:r>
              <a:rPr lang="zh-CN" altLang="en-US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红*为</a:t>
            </a:r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必填项——&lt;提交&gt;——&lt;确定&gt;——新建成功。</a:t>
            </a:r>
            <a:endParaRPr lang="zh-CN" altLang="zh-CN" sz="15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6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批量导入党</a:t>
            </a:r>
            <a:r>
              <a:rPr lang="zh-CN" altLang="en-US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员</a:t>
            </a:r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数据（一般用于数据铺底）。</a:t>
            </a:r>
            <a:endParaRPr lang="zh-CN" altLang="zh-CN" sz="15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操作步骤：</a:t>
            </a:r>
            <a:r>
              <a:rPr lang="zh-CN" altLang="en-US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选择</a:t>
            </a:r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【</a:t>
            </a:r>
            <a:r>
              <a:rPr lang="zh-CN" altLang="en-US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党员教育管理</a:t>
            </a:r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】——单击【</a:t>
            </a:r>
            <a:r>
              <a:rPr lang="zh-CN" altLang="en-US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党员信息批量</a:t>
            </a:r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维护】——下载</a:t>
            </a:r>
            <a:r>
              <a:rPr lang="zh-CN" altLang="en-US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党员</a:t>
            </a:r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数据导入模板（</a:t>
            </a:r>
            <a:r>
              <a:rPr lang="x-none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</a:t>
            </a:r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表格）——填写</a:t>
            </a:r>
            <a:r>
              <a:rPr lang="x-none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</a:t>
            </a:r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表格——选择文件——打开——</a:t>
            </a:r>
            <a:r>
              <a:rPr lang="zh-CN" altLang="en-US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党员数据</a:t>
            </a:r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铺底。</a:t>
            </a:r>
            <a:endParaRPr lang="zh-CN" altLang="zh-CN" sz="15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批量导入党</a:t>
            </a:r>
            <a:r>
              <a:rPr lang="zh-CN" altLang="en-US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员</a:t>
            </a:r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数据（一般用于数据铺底）。</a:t>
            </a:r>
            <a:endParaRPr lang="zh-CN" altLang="zh-CN" sz="15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操作步骤：</a:t>
            </a:r>
            <a:r>
              <a:rPr lang="zh-CN" altLang="en-US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选择</a:t>
            </a:r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【</a:t>
            </a:r>
            <a:r>
              <a:rPr lang="zh-CN" altLang="en-US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党员教育管理</a:t>
            </a:r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】——单击【</a:t>
            </a:r>
            <a:r>
              <a:rPr lang="zh-CN" altLang="en-US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党员信息批量</a:t>
            </a:r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维护】——下载</a:t>
            </a:r>
            <a:r>
              <a:rPr lang="zh-CN" altLang="en-US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党员</a:t>
            </a:r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数据导入模板（</a:t>
            </a:r>
            <a:r>
              <a:rPr lang="x-none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</a:t>
            </a:r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表格）——填写</a:t>
            </a:r>
            <a:r>
              <a:rPr lang="x-none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</a:t>
            </a:r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表格——选择文件——打开——</a:t>
            </a:r>
            <a:r>
              <a:rPr lang="zh-CN" altLang="en-US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党员数据</a:t>
            </a:r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铺底。</a:t>
            </a:r>
            <a:endParaRPr lang="zh-CN" altLang="zh-CN" sz="15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0" dirty="0" smtClean="0">
                <a:latin typeface="微软雅黑" panose="020B0503020204020204" charset="-122"/>
                <a:ea typeface="微软雅黑" panose="020B0503020204020204" charset="-122"/>
              </a:rPr>
              <a:t>删除党员 操作步骤：</a:t>
            </a:r>
            <a:r>
              <a:rPr lang="zh-CN" altLang="zh-CN" sz="1600" dirty="0" smtClean="0"/>
              <a:t>：选择目标党员——</a:t>
            </a:r>
            <a:r>
              <a:rPr lang="en-US" altLang="zh-CN" sz="1600" dirty="0" smtClean="0"/>
              <a:t>&lt;</a:t>
            </a:r>
            <a:r>
              <a:rPr lang="zh-CN" altLang="zh-CN" sz="1600" dirty="0" smtClean="0"/>
              <a:t>减少</a:t>
            </a:r>
            <a:r>
              <a:rPr lang="en-US" altLang="zh-CN" sz="1600" dirty="0" smtClean="0"/>
              <a:t>&gt;</a:t>
            </a:r>
            <a:r>
              <a:rPr lang="zh-CN" altLang="zh-CN" sz="1600" dirty="0" smtClean="0"/>
              <a:t>——</a:t>
            </a:r>
            <a:r>
              <a:rPr lang="en-US" altLang="zh-CN" sz="1600" dirty="0" smtClean="0"/>
              <a:t>&lt;</a:t>
            </a:r>
            <a:r>
              <a:rPr lang="zh-CN" altLang="zh-CN" sz="1600" dirty="0" smtClean="0"/>
              <a:t>删除</a:t>
            </a:r>
            <a:r>
              <a:rPr lang="en-US" altLang="zh-CN" sz="1600" dirty="0" smtClean="0"/>
              <a:t>&gt;</a:t>
            </a:r>
            <a:r>
              <a:rPr lang="zh-CN" altLang="zh-CN" sz="1600" dirty="0" smtClean="0"/>
              <a:t>——确定；</a:t>
            </a:r>
            <a:endParaRPr lang="zh-CN" altLang="zh-CN" sz="16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操作步骤：</a:t>
            </a:r>
            <a:r>
              <a:rPr lang="x-none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选择目标党员——&lt;更多操作&gt;——&lt;基本信息、党籍信息（打勾）&gt;——&lt;确定&gt;——导出成功（excel表格）。</a:t>
            </a:r>
            <a:endParaRPr lang="zh-CN" altLang="zh-CN" sz="15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操作步骤：选择【党员教育管理】——单击【</a:t>
            </a:r>
            <a:r>
              <a:rPr lang="zh-CN" altLang="en-US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关系转接</a:t>
            </a:r>
            <a:r>
              <a:rPr lang="en-US" altLang="zh-CN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】</a:t>
            </a:r>
            <a:endParaRPr lang="zh-CN" altLang="en-US" sz="1600" dirty="0" smtClean="0"/>
          </a:p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6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altLang="zh-CN" sz="16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6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点击转出，选择类别为“内部转移”，点击下一步。</a:t>
            </a:r>
            <a:endParaRPr kumimoji="1" lang="en-US" altLang="zh-CN" sz="16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进入转出页面，选择目的党组织及目的单位，点击下一步。</a:t>
            </a:r>
            <a:endParaRPr kumimoji="1" lang="en-US" altLang="zh-CN" sz="16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点击确定，完成操作。</a:t>
            </a:r>
            <a:endParaRPr kumimoji="1" lang="en-US" altLang="zh-CN" sz="16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altLang="zh-CN" sz="16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6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点击转往本系统内其他单位；</a:t>
            </a:r>
            <a:endParaRPr kumimoji="1" lang="en-US" altLang="zh-CN" sz="16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点击“下一步”进入转出页面，选择目的党组织（此为党委），并选择党费交纳至何月。</a:t>
            </a:r>
            <a:endParaRPr kumimoji="1" lang="en-US" altLang="zh-CN" sz="16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点击确定，此人到转出方转出待确认状态，在转入方转入待确认状态</a:t>
            </a:r>
            <a:endParaRPr kumimoji="1" lang="en-US" altLang="zh-CN" sz="16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altLang="zh-CN" sz="16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6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选择除内部转移和本系统内其他单位以外的任何选项，点击下一步。</a:t>
            </a:r>
            <a:endParaRPr kumimoji="1" lang="en-US" altLang="zh-CN" sz="16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进入转出页面，点击“确定“，此人到党组织转出待确认列表；</a:t>
            </a:r>
            <a:endParaRPr kumimoji="1" lang="en-US" altLang="zh-CN" sz="16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打印介绍信</a:t>
            </a:r>
            <a:endParaRPr kumimoji="1" lang="en-US" altLang="zh-CN" sz="16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6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dirty="0" smtClean="0"/>
              <a:t>选择</a:t>
            </a:r>
            <a:r>
              <a:rPr lang="en-US" altLang="zh-CN" sz="1600" dirty="0" smtClean="0"/>
              <a:t>【</a:t>
            </a:r>
            <a:r>
              <a:rPr lang="zh-CN" altLang="en-US" sz="1600" dirty="0" smtClean="0"/>
              <a:t>党费管理</a:t>
            </a:r>
            <a:r>
              <a:rPr lang="en-US" altLang="zh-CN" sz="1600" dirty="0" smtClean="0"/>
              <a:t>】-——</a:t>
            </a:r>
            <a:r>
              <a:rPr lang="zh-CN" altLang="en-US" sz="1600" dirty="0" smtClean="0"/>
              <a:t>单击</a:t>
            </a:r>
            <a:r>
              <a:rPr lang="en-US" altLang="zh-CN" sz="1600" dirty="0" smtClean="0"/>
              <a:t>【</a:t>
            </a:r>
            <a:r>
              <a:rPr lang="zh-CN" altLang="en-US" sz="1600" dirty="0" smtClean="0"/>
              <a:t>应交设置</a:t>
            </a:r>
            <a:r>
              <a:rPr lang="en-US" altLang="zh-CN" sz="1600" dirty="0" smtClean="0"/>
              <a:t>】—— </a:t>
            </a:r>
            <a:r>
              <a:rPr kumimoji="1" lang="zh-CN" altLang="en-US" sz="1600" dirty="0" smtClean="0">
                <a:latin typeface="+mn-ea"/>
              </a:rPr>
              <a:t>在应交设置</a:t>
            </a:r>
            <a:r>
              <a:rPr kumimoji="1" lang="en-US" altLang="zh-CN" sz="1600" dirty="0" smtClean="0">
                <a:latin typeface="+mn-ea"/>
              </a:rPr>
              <a:t>-</a:t>
            </a:r>
            <a:r>
              <a:rPr kumimoji="1" lang="zh-CN" altLang="en-US" sz="1600" dirty="0" smtClean="0">
                <a:latin typeface="+mn-ea"/>
              </a:rPr>
              <a:t>按人员设置中选择人员，填写应交金额选择起始年月点击提交。</a:t>
            </a:r>
            <a:endParaRPr lang="zh-CN" altLang="en-US" sz="1600" dirty="0" smtClean="0"/>
          </a:p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6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操作步骤：</a:t>
            </a:r>
            <a:r>
              <a:rPr lang="zh-CN" altLang="en-US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选择</a:t>
            </a:r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【党费管理】——单击【应交设置】——单击模板下载——按要求填写、上传模板——填写“导入日期范围”——&lt;导入设置&gt;——单击【批量处理记录】查看导入情况。</a:t>
            </a:r>
            <a:endParaRPr lang="en-US" altLang="zh-CN" sz="15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zh-CN" sz="15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在应交设置</a:t>
            </a:r>
            <a:r>
              <a:rPr kumimoji="1" lang="en-US" altLang="zh-CN" sz="1600" dirty="0" smtClean="0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kumimoji="1"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按批量导入设置中点击模板下载，选择导入日期范围。</a:t>
            </a:r>
            <a:endParaRPr kumimoji="1" lang="en-US" altLang="zh-CN" sz="16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6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dirty="0" smtClean="0"/>
              <a:t>选择</a:t>
            </a:r>
            <a:r>
              <a:rPr lang="en-US" altLang="zh-CN" sz="1600" dirty="0" smtClean="0"/>
              <a:t>【</a:t>
            </a:r>
            <a:r>
              <a:rPr lang="zh-CN" altLang="en-US" sz="1600" dirty="0" smtClean="0"/>
              <a:t>党费管理</a:t>
            </a:r>
            <a:r>
              <a:rPr lang="en-US" altLang="zh-CN" sz="1600" dirty="0" smtClean="0"/>
              <a:t>】- </a:t>
            </a:r>
            <a:r>
              <a:rPr lang="zh-CN" altLang="en-US" sz="1600" dirty="0" smtClean="0"/>
              <a:t>单击</a:t>
            </a:r>
            <a:r>
              <a:rPr lang="en-US" altLang="zh-CN" sz="1600" dirty="0" smtClean="0"/>
              <a:t>【</a:t>
            </a:r>
            <a:r>
              <a:rPr lang="zh-CN" altLang="en-US" sz="1600" dirty="0" smtClean="0"/>
              <a:t>应交设置</a:t>
            </a:r>
            <a:r>
              <a:rPr lang="en-US" altLang="zh-CN" sz="1600" dirty="0" smtClean="0"/>
              <a:t>】- </a:t>
            </a:r>
            <a:r>
              <a:rPr lang="zh-CN" altLang="en-US" sz="1600" dirty="0" smtClean="0"/>
              <a:t>按月份显示</a:t>
            </a:r>
            <a:endParaRPr lang="zh-CN" altLang="en-US" sz="1600" dirty="0" smtClean="0"/>
          </a:p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6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dirty="0" smtClean="0"/>
              <a:t>选择</a:t>
            </a:r>
            <a:r>
              <a:rPr lang="en-US" altLang="zh-CN" sz="1600" dirty="0" smtClean="0"/>
              <a:t>【</a:t>
            </a:r>
            <a:r>
              <a:rPr lang="zh-CN" altLang="en-US" sz="1600" dirty="0" smtClean="0"/>
              <a:t>党费管理</a:t>
            </a:r>
            <a:r>
              <a:rPr lang="en-US" altLang="zh-CN" sz="1600" dirty="0" smtClean="0"/>
              <a:t>】- </a:t>
            </a:r>
            <a:r>
              <a:rPr lang="zh-CN" altLang="en-US" sz="1600" dirty="0" smtClean="0"/>
              <a:t>单击</a:t>
            </a:r>
            <a:r>
              <a:rPr lang="en-US" altLang="zh-CN" sz="1600" dirty="0" smtClean="0"/>
              <a:t>【</a:t>
            </a:r>
            <a:r>
              <a:rPr lang="zh-CN" altLang="en-US" sz="1600" dirty="0" smtClean="0"/>
              <a:t>应交设置</a:t>
            </a:r>
            <a:r>
              <a:rPr lang="en-US" altLang="zh-CN" sz="1600" dirty="0" smtClean="0"/>
              <a:t>】- 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按人员显示</a:t>
            </a:r>
            <a:endParaRPr lang="zh-CN" altLang="en-US" sz="1600" dirty="0" smtClean="0"/>
          </a:p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600" b="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6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dirty="0" smtClean="0"/>
              <a:t>选择</a:t>
            </a:r>
            <a:r>
              <a:rPr lang="en-US" altLang="zh-CN" sz="1600" dirty="0" smtClean="0"/>
              <a:t>【</a:t>
            </a:r>
            <a:r>
              <a:rPr lang="zh-CN" altLang="en-US" sz="1600" dirty="0" smtClean="0"/>
              <a:t>党费管理</a:t>
            </a:r>
            <a:r>
              <a:rPr lang="en-US" altLang="zh-CN" sz="1600" dirty="0" smtClean="0"/>
              <a:t>】- </a:t>
            </a:r>
            <a:r>
              <a:rPr lang="zh-CN" altLang="en-US" sz="1600" dirty="0" smtClean="0"/>
              <a:t>单击</a:t>
            </a:r>
            <a:r>
              <a:rPr lang="en-US" altLang="zh-CN" sz="1600" dirty="0" smtClean="0"/>
              <a:t>【</a:t>
            </a:r>
            <a:r>
              <a:rPr lang="zh-CN" altLang="en-US" sz="1600" dirty="0" smtClean="0"/>
              <a:t>实交情况</a:t>
            </a:r>
            <a:r>
              <a:rPr lang="en-US" altLang="zh-CN" sz="1600" dirty="0" smtClean="0"/>
              <a:t>】- 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按月份统计</a:t>
            </a:r>
            <a:endParaRPr lang="zh-CN" altLang="en-US" sz="1600" dirty="0" smtClean="0"/>
          </a:p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600" b="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6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dirty="0" smtClean="0"/>
              <a:t>选择</a:t>
            </a:r>
            <a:r>
              <a:rPr lang="en-US" altLang="zh-CN" sz="1600" dirty="0" smtClean="0"/>
              <a:t>【</a:t>
            </a:r>
            <a:r>
              <a:rPr lang="zh-CN" altLang="en-US" sz="1600" dirty="0" smtClean="0"/>
              <a:t>党费管理</a:t>
            </a:r>
            <a:r>
              <a:rPr lang="en-US" altLang="zh-CN" sz="1600" dirty="0" smtClean="0"/>
              <a:t>】- </a:t>
            </a:r>
            <a:r>
              <a:rPr lang="zh-CN" altLang="en-US" sz="1600" dirty="0" smtClean="0"/>
              <a:t>单击</a:t>
            </a:r>
            <a:r>
              <a:rPr lang="en-US" altLang="zh-CN" sz="1600" dirty="0" smtClean="0"/>
              <a:t>【</a:t>
            </a:r>
            <a:r>
              <a:rPr lang="zh-CN" altLang="en-US" sz="1600" dirty="0" smtClean="0"/>
              <a:t>实交情况</a:t>
            </a:r>
            <a:r>
              <a:rPr lang="en-US" altLang="zh-CN" sz="1600" dirty="0" smtClean="0"/>
              <a:t>】- 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按党支部日交费统计</a:t>
            </a:r>
            <a:endParaRPr lang="zh-CN" altLang="en-US" sz="1600" dirty="0" smtClean="0"/>
          </a:p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6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dirty="0" smtClean="0"/>
              <a:t>选择</a:t>
            </a:r>
            <a:r>
              <a:rPr lang="en-US" altLang="zh-CN" sz="1600" dirty="0" smtClean="0"/>
              <a:t>【</a:t>
            </a:r>
            <a:r>
              <a:rPr lang="zh-CN" altLang="en-US" sz="1600" dirty="0" smtClean="0"/>
              <a:t>党费管理</a:t>
            </a:r>
            <a:r>
              <a:rPr lang="en-US" altLang="zh-CN" sz="1600" dirty="0" smtClean="0"/>
              <a:t>】- </a:t>
            </a:r>
            <a:r>
              <a:rPr lang="zh-CN" altLang="en-US" sz="1600" dirty="0" smtClean="0"/>
              <a:t>单击</a:t>
            </a:r>
            <a:r>
              <a:rPr lang="en-US" altLang="zh-CN" sz="1600" dirty="0" smtClean="0"/>
              <a:t>【</a:t>
            </a:r>
            <a:r>
              <a:rPr lang="zh-CN" altLang="en-US" sz="1600" dirty="0" smtClean="0"/>
              <a:t>实交情况</a:t>
            </a:r>
            <a:r>
              <a:rPr lang="en-US" altLang="zh-CN" sz="1600" dirty="0" smtClean="0"/>
              <a:t>】- 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按人次交费统计</a:t>
            </a:r>
            <a:endParaRPr lang="zh-CN" altLang="en-US" sz="1600" dirty="0" smtClean="0"/>
          </a:p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6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客户管理员及各级组织管理员可以向下辖的用户授予管理员身份，以实现授权（分权）管理。</a:t>
            </a:r>
            <a:endParaRPr lang="en-US" altLang="zh-CN" sz="15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操作步骤：</a:t>
            </a:r>
            <a:r>
              <a:rPr lang="zh-CN" altLang="en-US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选择</a:t>
            </a:r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【系统管理】——单击【授权管理】——单击新增/删除——填写信息——&lt;提交&gt;。</a:t>
            </a:r>
            <a:endParaRPr lang="en-US" altLang="zh-CN" sz="15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x-none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【添加】：授予目标用户新的管理员身份；可用拥有管理员身份的个人账号或者组织账号对目标用户进行授权；</a:t>
            </a:r>
            <a:endParaRPr lang="zh-CN" altLang="zh-CN" sz="15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x-none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【删除】：移除目标用户已有的管理员身份。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客户管理员及各级组织管理员可以向下辖的用户授予管理员身份，以实现授权（分权）管理。</a:t>
            </a:r>
            <a:endParaRPr lang="en-US" altLang="zh-CN" sz="15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操作步骤：</a:t>
            </a:r>
            <a:r>
              <a:rPr lang="zh-CN" altLang="en-US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选择</a:t>
            </a:r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【系统管理】——单击【授权管理】——单击新增/删除——填写信息——&lt;提交&gt;。</a:t>
            </a:r>
            <a:endParaRPr lang="en-US" altLang="zh-CN" sz="15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x-none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【添加】：授予目标用户新的管理员身份；可用拥有管理员身份的个人账号或者组织账号对目标用户进行授权；</a:t>
            </a:r>
            <a:endParaRPr lang="zh-CN" altLang="zh-CN" sz="15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x-none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【删除】：移除目标用户已有的管理员身份。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选择</a:t>
            </a:r>
            <a:r>
              <a:rPr lang="en-US" altLang="zh-CN" dirty="0" smtClean="0"/>
              <a:t>【</a:t>
            </a:r>
            <a:r>
              <a:rPr lang="zh-CN" altLang="en-US" dirty="0" smtClean="0"/>
              <a:t>系统管理</a:t>
            </a:r>
            <a:r>
              <a:rPr lang="en-US" altLang="zh-CN" dirty="0" smtClean="0"/>
              <a:t>】- </a:t>
            </a:r>
            <a:r>
              <a:rPr lang="zh-CN" altLang="en-US" dirty="0" smtClean="0"/>
              <a:t>单击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授权管理</a:t>
            </a:r>
            <a:r>
              <a:rPr lang="en-US" altLang="zh-CN" dirty="0" smtClean="0"/>
              <a:t>】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65EB1-6156-41A2-883F-A5B6369062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1474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5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“复兴壹号”平台提供了符合中组部标准的党组织和党员信息集和信息项。</a:t>
            </a:r>
            <a:endParaRPr lang="en-US" altLang="zh-CN" sz="15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11474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5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管理员可根据本单位实际情况，在“信息项配置”页面中自主选择需要进行日常维护的党组织和党员信息项，</a:t>
            </a:r>
            <a:endParaRPr lang="en-US" altLang="zh-CN" b="0" dirty="0" smtClean="0"/>
          </a:p>
          <a:p>
            <a:pPr marL="0" marR="0" indent="0" algn="l" defTabSz="11474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dirty="0" smtClean="0"/>
              <a:t>操作步骤：选择【系统管理】——单击【信息项配置】——根据需要选择党组织、党员信息集和信息项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400" b="0" dirty="0" smtClean="0">
                <a:latin typeface="微软雅黑" panose="020B0503020204020204" charset="-122"/>
                <a:ea typeface="微软雅黑" panose="020B0503020204020204" charset="-122"/>
              </a:rPr>
              <a:t>实时</a:t>
            </a:r>
            <a:r>
              <a:rPr lang="zh-CN" altLang="zh-CN" sz="1400" b="0" dirty="0">
                <a:latin typeface="微软雅黑" panose="020B0503020204020204" charset="-122"/>
                <a:ea typeface="微软雅黑" panose="020B0503020204020204" charset="-122"/>
              </a:rPr>
              <a:t>查看下辖各级</a:t>
            </a:r>
            <a:r>
              <a:rPr lang="zh-CN" altLang="en-US" sz="1400" b="0" dirty="0">
                <a:latin typeface="微软雅黑" panose="020B0503020204020204" charset="-122"/>
                <a:ea typeface="微软雅黑" panose="020B0503020204020204" charset="-122"/>
              </a:rPr>
              <a:t>党组织分布情况</a:t>
            </a:r>
            <a:r>
              <a:rPr lang="zh-CN" altLang="zh-CN" sz="1400" b="0" dirty="0">
                <a:latin typeface="微软雅黑" panose="020B0503020204020204" charset="-122"/>
                <a:ea typeface="微软雅黑" panose="020B0503020204020204" charset="-122"/>
              </a:rPr>
              <a:t>和</a:t>
            </a:r>
            <a:r>
              <a:rPr lang="zh-CN" altLang="en-US" sz="1400" b="0" dirty="0">
                <a:latin typeface="微软雅黑" panose="020B0503020204020204" charset="-122"/>
                <a:ea typeface="微软雅黑" panose="020B0503020204020204" charset="-122"/>
              </a:rPr>
              <a:t>党员队伍建设情况，包括各类组织分布、党员人数、预备党员人数、性别分布、民族分布、年龄分布、学历分布等统计信息。</a:t>
            </a:r>
            <a:endParaRPr lang="zh-CN" altLang="en-US" sz="14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148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操作步骤：单击&lt;新增&gt;——输入&lt;党组织名称、党组织代码&gt;，选择&lt;党组织隶属关系、组织类别&gt;——&lt;提交&gt;——&lt;确定&gt;——新建成功。</a:t>
            </a:r>
            <a:endParaRPr lang="zh-CN" altLang="en-US" sz="14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批量导入党组织数据（一般用于数据铺底）。</a:t>
            </a:r>
            <a:endParaRPr lang="zh-CN" altLang="zh-CN" sz="15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操作步骤：</a:t>
            </a:r>
            <a:r>
              <a:rPr lang="zh-CN" altLang="en-US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选择</a:t>
            </a:r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【党组织管理】——单击【组织</a:t>
            </a:r>
            <a:r>
              <a:rPr lang="zh-CN" altLang="en-US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信息批量</a:t>
            </a:r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维护】——下载党组织数据导入模板（</a:t>
            </a:r>
            <a:r>
              <a:rPr lang="x-none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</a:t>
            </a:r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表格）——填写</a:t>
            </a:r>
            <a:r>
              <a:rPr lang="x-none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</a:t>
            </a:r>
            <a:r>
              <a:rPr lang="zh-CN" altLang="zh-CN" sz="15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表格——选择文件——打开——党组织铺底。</a:t>
            </a:r>
            <a:endParaRPr lang="zh-CN" altLang="zh-CN" sz="15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4287" y="2246810"/>
            <a:ext cx="10928589" cy="155033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8575" y="4098502"/>
            <a:ext cx="9000014" cy="18483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8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2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6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69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3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17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1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21443" y="289642"/>
            <a:ext cx="2892862" cy="617119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42858" y="289642"/>
            <a:ext cx="8464299" cy="617119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15627" y="4647648"/>
            <a:ext cx="10928589" cy="1436485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15627" y="3065506"/>
            <a:ext cx="10928589" cy="1582142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404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80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21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6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695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36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176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916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2858" y="1687619"/>
            <a:ext cx="5678580" cy="477321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35725" y="1687619"/>
            <a:ext cx="5678580" cy="477321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2858" y="1618976"/>
            <a:ext cx="5680813" cy="6747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040" indent="0">
              <a:buNone/>
              <a:defRPr sz="2500" b="1"/>
            </a:lvl2pPr>
            <a:lvl3pPr marL="1148080" indent="0">
              <a:buNone/>
              <a:defRPr sz="2300" b="1"/>
            </a:lvl3pPr>
            <a:lvl4pPr marL="1722120" indent="0">
              <a:buNone/>
              <a:defRPr sz="2000" b="1"/>
            </a:lvl4pPr>
            <a:lvl5pPr marL="2296160" indent="0">
              <a:buNone/>
              <a:defRPr sz="2000" b="1"/>
            </a:lvl5pPr>
            <a:lvl6pPr marL="2869565" indent="0">
              <a:buNone/>
              <a:defRPr sz="2000" b="1"/>
            </a:lvl6pPr>
            <a:lvl7pPr marL="3443605" indent="0">
              <a:buNone/>
              <a:defRPr sz="2000" b="1"/>
            </a:lvl7pPr>
            <a:lvl8pPr marL="4017645" indent="0">
              <a:buNone/>
              <a:defRPr sz="2000" b="1"/>
            </a:lvl8pPr>
            <a:lvl9pPr marL="4591685" indent="0">
              <a:buNone/>
              <a:defRPr sz="20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2858" y="2293688"/>
            <a:ext cx="5680813" cy="4167145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531261" y="1618976"/>
            <a:ext cx="5683045" cy="6747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040" indent="0">
              <a:buNone/>
              <a:defRPr sz="2500" b="1"/>
            </a:lvl2pPr>
            <a:lvl3pPr marL="1148080" indent="0">
              <a:buNone/>
              <a:defRPr sz="2300" b="1"/>
            </a:lvl3pPr>
            <a:lvl4pPr marL="1722120" indent="0">
              <a:buNone/>
              <a:defRPr sz="2000" b="1"/>
            </a:lvl4pPr>
            <a:lvl5pPr marL="2296160" indent="0">
              <a:buNone/>
              <a:defRPr sz="2000" b="1"/>
            </a:lvl5pPr>
            <a:lvl6pPr marL="2869565" indent="0">
              <a:buNone/>
              <a:defRPr sz="2000" b="1"/>
            </a:lvl6pPr>
            <a:lvl7pPr marL="3443605" indent="0">
              <a:buNone/>
              <a:defRPr sz="2000" b="1"/>
            </a:lvl7pPr>
            <a:lvl8pPr marL="4017645" indent="0">
              <a:buNone/>
              <a:defRPr sz="2000" b="1"/>
            </a:lvl8pPr>
            <a:lvl9pPr marL="4591685" indent="0">
              <a:buNone/>
              <a:defRPr sz="20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531261" y="2293688"/>
            <a:ext cx="5683045" cy="4167145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859" y="287967"/>
            <a:ext cx="4229918" cy="1225532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6794" y="287967"/>
            <a:ext cx="7187511" cy="617286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42859" y="1513500"/>
            <a:ext cx="4229918" cy="4947334"/>
          </a:xfrm>
        </p:spPr>
        <p:txBody>
          <a:bodyPr/>
          <a:lstStyle>
            <a:lvl1pPr marL="0" indent="0">
              <a:buNone/>
              <a:defRPr sz="1800"/>
            </a:lvl1pPr>
            <a:lvl2pPr marL="574040" indent="0">
              <a:buNone/>
              <a:defRPr sz="1500"/>
            </a:lvl2pPr>
            <a:lvl3pPr marL="1148080" indent="0">
              <a:buNone/>
              <a:defRPr sz="1300"/>
            </a:lvl3pPr>
            <a:lvl4pPr marL="1722120" indent="0">
              <a:buNone/>
              <a:defRPr sz="1100"/>
            </a:lvl4pPr>
            <a:lvl5pPr marL="2296160" indent="0">
              <a:buNone/>
              <a:defRPr sz="1100"/>
            </a:lvl5pPr>
            <a:lvl6pPr marL="2869565" indent="0">
              <a:buNone/>
              <a:defRPr sz="1100"/>
            </a:lvl6pPr>
            <a:lvl7pPr marL="3443605" indent="0">
              <a:buNone/>
              <a:defRPr sz="1100"/>
            </a:lvl7pPr>
            <a:lvl8pPr marL="4017645" indent="0">
              <a:buNone/>
              <a:defRPr sz="1100"/>
            </a:lvl8pPr>
            <a:lvl9pPr marL="4591685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20094" y="5062855"/>
            <a:ext cx="7714298" cy="59769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520094" y="646251"/>
            <a:ext cx="7714298" cy="4339590"/>
          </a:xfrm>
        </p:spPr>
        <p:txBody>
          <a:bodyPr/>
          <a:lstStyle>
            <a:lvl1pPr marL="0" indent="0">
              <a:buNone/>
              <a:defRPr sz="4000"/>
            </a:lvl1pPr>
            <a:lvl2pPr marL="574040" indent="0">
              <a:buNone/>
              <a:defRPr sz="3500"/>
            </a:lvl2pPr>
            <a:lvl3pPr marL="1148080" indent="0">
              <a:buNone/>
              <a:defRPr sz="3000"/>
            </a:lvl3pPr>
            <a:lvl4pPr marL="1722120" indent="0">
              <a:buNone/>
              <a:defRPr sz="2500"/>
            </a:lvl4pPr>
            <a:lvl5pPr marL="2296160" indent="0">
              <a:buNone/>
              <a:defRPr sz="2500"/>
            </a:lvl5pPr>
            <a:lvl6pPr marL="2869565" indent="0">
              <a:buNone/>
              <a:defRPr sz="2500"/>
            </a:lvl6pPr>
            <a:lvl7pPr marL="3443605" indent="0">
              <a:buNone/>
              <a:defRPr sz="2500"/>
            </a:lvl7pPr>
            <a:lvl8pPr marL="4017645" indent="0">
              <a:buNone/>
              <a:defRPr sz="2500"/>
            </a:lvl8pPr>
            <a:lvl9pPr marL="4591685" indent="0">
              <a:buNone/>
              <a:defRPr sz="2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20094" y="5660554"/>
            <a:ext cx="7714298" cy="848831"/>
          </a:xfrm>
        </p:spPr>
        <p:txBody>
          <a:bodyPr/>
          <a:lstStyle>
            <a:lvl1pPr marL="0" indent="0">
              <a:buNone/>
              <a:defRPr sz="1800"/>
            </a:lvl1pPr>
            <a:lvl2pPr marL="574040" indent="0">
              <a:buNone/>
              <a:defRPr sz="1500"/>
            </a:lvl2pPr>
            <a:lvl3pPr marL="1148080" indent="0">
              <a:buNone/>
              <a:defRPr sz="1300"/>
            </a:lvl3pPr>
            <a:lvl4pPr marL="1722120" indent="0">
              <a:buNone/>
              <a:defRPr sz="1100"/>
            </a:lvl4pPr>
            <a:lvl5pPr marL="2296160" indent="0">
              <a:buNone/>
              <a:defRPr sz="1100"/>
            </a:lvl5pPr>
            <a:lvl6pPr marL="2869565" indent="0">
              <a:buNone/>
              <a:defRPr sz="1100"/>
            </a:lvl6pPr>
            <a:lvl7pPr marL="3443605" indent="0">
              <a:buNone/>
              <a:defRPr sz="1100"/>
            </a:lvl7pPr>
            <a:lvl8pPr marL="4017645" indent="0">
              <a:buNone/>
              <a:defRPr sz="1100"/>
            </a:lvl8pPr>
            <a:lvl9pPr marL="4591685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42858" y="289641"/>
            <a:ext cx="11571447" cy="1205442"/>
          </a:xfrm>
          <a:prstGeom prst="rect">
            <a:avLst/>
          </a:prstGeom>
        </p:spPr>
        <p:txBody>
          <a:bodyPr vert="horz" lIns="114794" tIns="57397" rIns="114794" bIns="57397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2858" y="1687619"/>
            <a:ext cx="11571447" cy="4773215"/>
          </a:xfrm>
          <a:prstGeom prst="rect">
            <a:avLst/>
          </a:prstGeom>
        </p:spPr>
        <p:txBody>
          <a:bodyPr vert="horz" lIns="114794" tIns="57397" rIns="114794" bIns="57397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42858" y="6703595"/>
            <a:ext cx="3000005" cy="385072"/>
          </a:xfrm>
          <a:prstGeom prst="rect">
            <a:avLst/>
          </a:prstGeom>
        </p:spPr>
        <p:txBody>
          <a:bodyPr vert="horz" lIns="114794" tIns="57397" rIns="114794" bIns="57397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392864" y="6703595"/>
            <a:ext cx="4071435" cy="385072"/>
          </a:xfrm>
          <a:prstGeom prst="rect">
            <a:avLst/>
          </a:prstGeom>
        </p:spPr>
        <p:txBody>
          <a:bodyPr vert="horz" lIns="114794" tIns="57397" rIns="114794" bIns="57397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4300" y="6703595"/>
            <a:ext cx="3000005" cy="385072"/>
          </a:xfrm>
          <a:prstGeom prst="rect">
            <a:avLst/>
          </a:prstGeom>
        </p:spPr>
        <p:txBody>
          <a:bodyPr vert="horz" lIns="114794" tIns="57397" rIns="114794" bIns="57397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148080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530" indent="-430530" algn="l" defTabSz="1148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2815" indent="-358775" algn="l" defTabSz="1148080" rtl="0" eaLnBrk="1" latinLnBrk="0" hangingPunct="1">
        <a:spcBef>
          <a:spcPct val="20000"/>
        </a:spcBef>
        <a:buFont typeface="Arial" panose="020B0604020202020204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5100" indent="-287020" algn="l" defTabSz="1148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09140" indent="-287020" algn="l" defTabSz="1148080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2545" indent="-287020" algn="l" defTabSz="1148080" rtl="0" eaLnBrk="1" latinLnBrk="0" hangingPunct="1">
        <a:spcBef>
          <a:spcPct val="20000"/>
        </a:spcBef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56585" indent="-287020" algn="l" defTabSz="1148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0625" indent="-287020" algn="l" defTabSz="1148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4665" indent="-287020" algn="l" defTabSz="1148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78705" indent="-287020" algn="l" defTabSz="1148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040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8080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2120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6160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9565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3605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17645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1685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package" Target="../embeddings/Workbook1.xlsx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3.png"/><Relationship Id="rId3" Type="http://schemas.openxmlformats.org/officeDocument/2006/relationships/package" Target="../embeddings/Workbook2.xlsx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9.png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7.xml"/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6.png"/><Relationship Id="rId3" Type="http://schemas.openxmlformats.org/officeDocument/2006/relationships/image" Target="../media/image45.png"/><Relationship Id="rId2" Type="http://schemas.openxmlformats.org/officeDocument/2006/relationships/image" Target="../media/image44.wmf"/><Relationship Id="rId1" Type="http://schemas.openxmlformats.org/officeDocument/2006/relationships/package" Target="../embeddings/Workbook3.xlsx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1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4" name="直接连接符 623"/>
          <p:cNvCxnSpPr>
            <a:endCxn id="71" idx="0"/>
          </p:cNvCxnSpPr>
          <p:nvPr/>
        </p:nvCxnSpPr>
        <p:spPr>
          <a:xfrm>
            <a:off x="5707409" y="0"/>
            <a:ext cx="1013533" cy="1297284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153" name="直接连接符 623"/>
          <p:cNvCxnSpPr>
            <a:stCxn id="65" idx="1"/>
          </p:cNvCxnSpPr>
          <p:nvPr/>
        </p:nvCxnSpPr>
        <p:spPr>
          <a:xfrm flipH="1" flipV="1">
            <a:off x="-8529" y="1569057"/>
            <a:ext cx="1052094" cy="625880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167" name="直接连接符 623"/>
          <p:cNvCxnSpPr>
            <a:stCxn id="86" idx="2"/>
            <a:endCxn id="82" idx="6"/>
          </p:cNvCxnSpPr>
          <p:nvPr/>
        </p:nvCxnSpPr>
        <p:spPr>
          <a:xfrm flipH="1" flipV="1">
            <a:off x="5483080" y="3570765"/>
            <a:ext cx="1538161" cy="230568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133" name="直接连接符 623"/>
          <p:cNvCxnSpPr>
            <a:stCxn id="79" idx="7"/>
          </p:cNvCxnSpPr>
          <p:nvPr/>
        </p:nvCxnSpPr>
        <p:spPr>
          <a:xfrm flipV="1">
            <a:off x="1047191" y="3262021"/>
            <a:ext cx="1898213" cy="2775133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105" name="直接连接符 623"/>
          <p:cNvCxnSpPr>
            <a:stCxn id="87" idx="6"/>
          </p:cNvCxnSpPr>
          <p:nvPr/>
        </p:nvCxnSpPr>
        <p:spPr>
          <a:xfrm flipV="1">
            <a:off x="5223835" y="1569057"/>
            <a:ext cx="1352960" cy="760780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89" name="直接连接符 623"/>
          <p:cNvCxnSpPr>
            <a:stCxn id="66" idx="6"/>
          </p:cNvCxnSpPr>
          <p:nvPr/>
        </p:nvCxnSpPr>
        <p:spPr>
          <a:xfrm>
            <a:off x="3171831" y="715165"/>
            <a:ext cx="3472146" cy="732426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140" name="直接连接符 623"/>
          <p:cNvCxnSpPr>
            <a:stCxn id="72" idx="1"/>
          </p:cNvCxnSpPr>
          <p:nvPr/>
        </p:nvCxnSpPr>
        <p:spPr>
          <a:xfrm flipH="1" flipV="1">
            <a:off x="5354453" y="3738764"/>
            <a:ext cx="1220525" cy="2497104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102" name="直接连接符 623"/>
          <p:cNvCxnSpPr>
            <a:endCxn id="82" idx="2"/>
          </p:cNvCxnSpPr>
          <p:nvPr/>
        </p:nvCxnSpPr>
        <p:spPr>
          <a:xfrm>
            <a:off x="4825513" y="3249867"/>
            <a:ext cx="372629" cy="320899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99" name="直接连接符 623"/>
          <p:cNvCxnSpPr>
            <a:stCxn id="82" idx="7"/>
            <a:endCxn id="84" idx="3"/>
          </p:cNvCxnSpPr>
          <p:nvPr/>
        </p:nvCxnSpPr>
        <p:spPr>
          <a:xfrm flipV="1">
            <a:off x="5441352" y="2873923"/>
            <a:ext cx="532117" cy="596089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93" name="直接连接符 623"/>
          <p:cNvCxnSpPr>
            <a:stCxn id="71" idx="4"/>
            <a:endCxn id="83" idx="7"/>
          </p:cNvCxnSpPr>
          <p:nvPr/>
        </p:nvCxnSpPr>
        <p:spPr>
          <a:xfrm flipH="1">
            <a:off x="6586467" y="1687652"/>
            <a:ext cx="134476" cy="573198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96" name="直接连接符 623"/>
          <p:cNvCxnSpPr>
            <a:stCxn id="85" idx="1"/>
            <a:endCxn id="84" idx="5"/>
          </p:cNvCxnSpPr>
          <p:nvPr/>
        </p:nvCxnSpPr>
        <p:spPr>
          <a:xfrm flipH="1" flipV="1">
            <a:off x="6572788" y="2873923"/>
            <a:ext cx="492413" cy="776193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107" name="直接连接符 623"/>
          <p:cNvCxnSpPr>
            <a:stCxn id="65" idx="7"/>
            <a:endCxn id="66" idx="3"/>
          </p:cNvCxnSpPr>
          <p:nvPr/>
        </p:nvCxnSpPr>
        <p:spPr>
          <a:xfrm flipV="1">
            <a:off x="1724254" y="853181"/>
            <a:ext cx="1114419" cy="1341756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116" name="直接连接符 623"/>
          <p:cNvCxnSpPr>
            <a:stCxn id="85" idx="5"/>
          </p:cNvCxnSpPr>
          <p:nvPr/>
        </p:nvCxnSpPr>
        <p:spPr>
          <a:xfrm>
            <a:off x="7367599" y="3952551"/>
            <a:ext cx="3506058" cy="1657022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</p:cxnSp>
      <p:cxnSp>
        <p:nvCxnSpPr>
          <p:cNvPr id="127" name="直接连接符 623"/>
          <p:cNvCxnSpPr>
            <a:stCxn id="72" idx="2"/>
            <a:endCxn id="79" idx="6"/>
          </p:cNvCxnSpPr>
          <p:nvPr/>
        </p:nvCxnSpPr>
        <p:spPr>
          <a:xfrm flipH="1" flipV="1">
            <a:off x="1107087" y="6181771"/>
            <a:ext cx="5439312" cy="123106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130" name="直接连接符 623"/>
          <p:cNvCxnSpPr>
            <a:endCxn id="65" idx="4"/>
          </p:cNvCxnSpPr>
          <p:nvPr/>
        </p:nvCxnSpPr>
        <p:spPr>
          <a:xfrm flipV="1">
            <a:off x="883922" y="3016702"/>
            <a:ext cx="499987" cy="2900763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grpSp>
        <p:nvGrpSpPr>
          <p:cNvPr id="62" name="组 61"/>
          <p:cNvGrpSpPr/>
          <p:nvPr/>
        </p:nvGrpSpPr>
        <p:grpSpPr>
          <a:xfrm>
            <a:off x="-8529" y="519981"/>
            <a:ext cx="12865692" cy="5904656"/>
            <a:chOff x="-65231" y="507680"/>
            <a:chExt cx="9057173" cy="4156239"/>
          </a:xfrm>
        </p:grpSpPr>
        <p:sp>
          <p:nvSpPr>
            <p:cNvPr id="63" name="矩形 62"/>
            <p:cNvSpPr/>
            <p:nvPr/>
          </p:nvSpPr>
          <p:spPr>
            <a:xfrm>
              <a:off x="-65231" y="2967927"/>
              <a:ext cx="9057173" cy="1393649"/>
            </a:xfrm>
            <a:prstGeom prst="rect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  <p:grpSp>
          <p:nvGrpSpPr>
            <p:cNvPr id="64" name="组合 596"/>
            <p:cNvGrpSpPr/>
            <p:nvPr/>
          </p:nvGrpSpPr>
          <p:grpSpPr>
            <a:xfrm>
              <a:off x="1747814" y="846409"/>
              <a:ext cx="1870428" cy="18704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7" name="同心圆 8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88" name="椭圆 8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</p:grpSp>
        <p:sp>
          <p:nvSpPr>
            <p:cNvPr id="65" name="椭圆 64"/>
            <p:cNvSpPr/>
            <p:nvPr/>
          </p:nvSpPr>
          <p:spPr>
            <a:xfrm>
              <a:off x="576178" y="1587425"/>
              <a:ext cx="677676" cy="677676"/>
            </a:xfrm>
            <a:prstGeom prst="ellipse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1898898" y="507680"/>
              <a:ext cx="274777" cy="274777"/>
            </a:xfrm>
            <a:prstGeom prst="ellipse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  <p:grpSp>
          <p:nvGrpSpPr>
            <p:cNvPr id="67" name="组合 601"/>
            <p:cNvGrpSpPr/>
            <p:nvPr/>
          </p:nvGrpSpPr>
          <p:grpSpPr>
            <a:xfrm>
              <a:off x="4870435" y="2666867"/>
              <a:ext cx="301060" cy="301060"/>
              <a:chOff x="304800" y="673100"/>
              <a:chExt cx="4000500" cy="4000500"/>
            </a:xfrm>
            <a:effectLst>
              <a:outerShdw blurRad="381000" dist="152400" dir="8100000" algn="tr" rotWithShape="0">
                <a:prstClr val="black">
                  <a:alpha val="70000"/>
                </a:prstClr>
              </a:outerShdw>
            </a:effectLst>
          </p:grpSpPr>
          <p:sp>
            <p:nvSpPr>
              <p:cNvPr id="85" name="同心圆 8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479425" y="847725"/>
                <a:ext cx="3651250" cy="3651250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68" name="组合 604"/>
            <p:cNvGrpSpPr/>
            <p:nvPr/>
          </p:nvGrpSpPr>
          <p:grpSpPr>
            <a:xfrm>
              <a:off x="4044971" y="1641695"/>
              <a:ext cx="623903" cy="623903"/>
              <a:chOff x="304800" y="673100"/>
              <a:chExt cx="4000500" cy="4000500"/>
            </a:xfrm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3" name="同心圆 8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84" name="椭圆 83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69" name="组合 607"/>
            <p:cNvGrpSpPr/>
            <p:nvPr/>
          </p:nvGrpSpPr>
          <p:grpSpPr>
            <a:xfrm>
              <a:off x="3590561" y="2545213"/>
              <a:ext cx="219777" cy="219777"/>
              <a:chOff x="304800" y="673100"/>
              <a:chExt cx="4000500" cy="4000500"/>
            </a:xfrm>
            <a:effectLst>
              <a:outerShdw blurRad="381000" dist="152400" dir="8100000" algn="tr" rotWithShape="0">
                <a:prstClr val="black">
                  <a:alpha val="70000"/>
                </a:prstClr>
              </a:outerShdw>
            </a:effectLst>
          </p:grpSpPr>
          <p:sp>
            <p:nvSpPr>
              <p:cNvPr id="81" name="同心圆 8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479425" y="847725"/>
                <a:ext cx="3651250" cy="3651250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70" name="组合 610"/>
            <p:cNvGrpSpPr/>
            <p:nvPr/>
          </p:nvGrpSpPr>
          <p:grpSpPr>
            <a:xfrm>
              <a:off x="432219" y="4349008"/>
              <a:ext cx="287919" cy="287919"/>
              <a:chOff x="304800" y="673100"/>
              <a:chExt cx="4000500" cy="4000500"/>
            </a:xfrm>
            <a:effectLst>
              <a:outerShdw blurRad="381000" dist="152400" dir="8100000" algn="tr" rotWithShape="0">
                <a:prstClr val="black">
                  <a:alpha val="70000"/>
                </a:prstClr>
              </a:outerShdw>
            </a:effectLst>
          </p:grpSpPr>
          <p:sp>
            <p:nvSpPr>
              <p:cNvPr id="79" name="同心圆 7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80" name="椭圆 79"/>
              <p:cNvSpPr/>
              <p:nvPr/>
            </p:nvSpPr>
            <p:spPr>
              <a:xfrm>
                <a:off x="479425" y="847725"/>
                <a:ext cx="3651250" cy="3651250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</p:grpSp>
        <p:sp>
          <p:nvSpPr>
            <p:cNvPr id="71" name="椭圆 70"/>
            <p:cNvSpPr/>
            <p:nvPr/>
          </p:nvSpPr>
          <p:spPr>
            <a:xfrm>
              <a:off x="4534785" y="1054817"/>
              <a:ext cx="274777" cy="274777"/>
            </a:xfrm>
            <a:prstGeom prst="ellipse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4549298" y="4510926"/>
              <a:ext cx="137389" cy="137389"/>
            </a:xfrm>
            <a:prstGeom prst="ellipse">
              <a:avLst/>
            </a:prstGeom>
            <a:solidFill>
              <a:srgbClr val="C00002"/>
            </a:solidFill>
            <a:ln w="25400" cap="flat" cmpd="sng" algn="ctr">
              <a:noFill/>
              <a:prstDash val="solid"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  <p:grpSp>
          <p:nvGrpSpPr>
            <p:cNvPr id="73" name="组合 615"/>
            <p:cNvGrpSpPr/>
            <p:nvPr/>
          </p:nvGrpSpPr>
          <p:grpSpPr>
            <a:xfrm>
              <a:off x="7580013" y="3949930"/>
              <a:ext cx="713989" cy="713989"/>
              <a:chOff x="304800" y="673100"/>
              <a:chExt cx="4000500" cy="4000500"/>
            </a:xfrm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7" name="同心圆 7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392115" y="847725"/>
                <a:ext cx="3825879" cy="3825875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endParaRPr>
              </a:p>
            </p:txBody>
          </p:sp>
        </p:grpSp>
        <p:sp>
          <p:nvSpPr>
            <p:cNvPr id="74" name="TextBox 7"/>
            <p:cNvSpPr>
              <a:spLocks noChangeArrowheads="1"/>
            </p:cNvSpPr>
            <p:nvPr/>
          </p:nvSpPr>
          <p:spPr bwMode="auto">
            <a:xfrm>
              <a:off x="1248580" y="3400925"/>
              <a:ext cx="6475625" cy="540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“</a:t>
              </a:r>
              <a:r>
                <a:rPr lang="zh-CN" altLang="en-US" sz="4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复兴壹号</a:t>
              </a:r>
              <a:r>
                <a:rPr lang="en-US" altLang="zh-CN" sz="4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”</a:t>
              </a:r>
              <a:r>
                <a:rPr lang="zh-CN" altLang="zh-CN" sz="44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操作指南</a:t>
              </a:r>
              <a:r>
                <a:rPr lang="en-US" altLang="zh-CN" sz="44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-</a:t>
              </a:r>
              <a:r>
                <a:rPr lang="zh-CN" altLang="en-US" sz="4400" b="1" dirty="0" smtClean="0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院部管理员</a:t>
              </a:r>
              <a:r>
                <a:rPr lang="zh-CN" altLang="en-US" sz="4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zh-CN" altLang="en-US" sz="44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         </a:t>
              </a:r>
              <a:endParaRPr lang="zh-CN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64" y="1289039"/>
            <a:ext cx="1090469" cy="2081740"/>
          </a:xfrm>
          <a:prstGeom prst="rect">
            <a:avLst/>
          </a:prstGeom>
        </p:spPr>
      </p:pic>
      <p:cxnSp>
        <p:nvCxnSpPr>
          <p:cNvPr id="110" name="直接连接符 623"/>
          <p:cNvCxnSpPr>
            <a:stCxn id="65" idx="6"/>
            <a:endCxn id="87" idx="2"/>
          </p:cNvCxnSpPr>
          <p:nvPr/>
        </p:nvCxnSpPr>
        <p:spPr>
          <a:xfrm flipV="1">
            <a:off x="1865228" y="2329837"/>
            <a:ext cx="701669" cy="205486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149" name="直接连接符 623"/>
          <p:cNvCxnSpPr>
            <a:endCxn id="66" idx="0"/>
          </p:cNvCxnSpPr>
          <p:nvPr/>
        </p:nvCxnSpPr>
        <p:spPr>
          <a:xfrm>
            <a:off x="2945404" y="0"/>
            <a:ext cx="31268" cy="519981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158" name="直接连接符 623"/>
          <p:cNvCxnSpPr/>
          <p:nvPr/>
        </p:nvCxnSpPr>
        <p:spPr>
          <a:xfrm flipV="1">
            <a:off x="10860051" y="6424638"/>
            <a:ext cx="507109" cy="808013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161" name="直接连接符 623"/>
          <p:cNvCxnSpPr>
            <a:endCxn id="72" idx="5"/>
          </p:cNvCxnSpPr>
          <p:nvPr/>
        </p:nvCxnSpPr>
        <p:spPr>
          <a:xfrm flipH="1" flipV="1">
            <a:off x="6712979" y="6373885"/>
            <a:ext cx="1075057" cy="848494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164" name="直接连接符 623"/>
          <p:cNvCxnSpPr>
            <a:endCxn id="80" idx="3"/>
          </p:cNvCxnSpPr>
          <p:nvPr/>
        </p:nvCxnSpPr>
        <p:spPr>
          <a:xfrm flipV="1">
            <a:off x="-131866" y="6313763"/>
            <a:ext cx="902484" cy="908617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cxnSp>
        <p:nvCxnSpPr>
          <p:cNvPr id="184" name="直接连接符 623"/>
          <p:cNvCxnSpPr>
            <a:stCxn id="72" idx="6"/>
            <a:endCxn id="78" idx="3"/>
          </p:cNvCxnSpPr>
          <p:nvPr/>
        </p:nvCxnSpPr>
        <p:spPr>
          <a:xfrm flipV="1">
            <a:off x="6741559" y="6282575"/>
            <a:ext cx="4274144" cy="22303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892205" y="1241422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82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3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5" name="同心圆 8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4" name="TextBox 13"/>
            <p:cNvSpPr txBox="1"/>
            <p:nvPr/>
          </p:nvSpPr>
          <p:spPr>
            <a:xfrm>
              <a:off x="520252" y="340508"/>
              <a:ext cx="361335" cy="289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02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4934565" y="417274"/>
            <a:ext cx="48245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党组织信息批量导入</a:t>
            </a:r>
            <a:endParaRPr lang="zh-CN" altLang="zh-CN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200150" y="356235"/>
            <a:ext cx="3722370" cy="429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如何维护党组织和党员信息？</a:t>
            </a:r>
            <a:endParaRPr lang="zh-CN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2062" y="1483515"/>
            <a:ext cx="7903113" cy="403053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93" y="2945576"/>
            <a:ext cx="7921720" cy="334738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9070975" y="1259205"/>
            <a:ext cx="2814320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sz="16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录入组织名称、组织代码、上级党组织代码、组织类别（党支部）、党组织隶属关系名称（市（地、州、盟））</a:t>
            </a:r>
            <a:endParaRPr lang="zh-CN" sz="1600" dirty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zh-CN" sz="1600" dirty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603375" y="5560695"/>
          <a:ext cx="1143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showAsIcon="1" r:id="rId3" imgW="1143000" imgH="1143000" progId="Excel.Sheet.12">
                  <p:embed/>
                </p:oleObj>
              </mc:Choice>
              <mc:Fallback>
                <p:oleObj name="" showAsIcon="1" r:id="rId3" imgW="1143000" imgH="1143000" progId="Excel.Sheet.12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3375" y="5560695"/>
                        <a:ext cx="11430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892205" y="1241422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82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3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5" name="同心圆 8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4" name="TextBox 13"/>
            <p:cNvSpPr txBox="1"/>
            <p:nvPr/>
          </p:nvSpPr>
          <p:spPr>
            <a:xfrm>
              <a:off x="520876" y="339013"/>
              <a:ext cx="361335" cy="289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>
                  <a:solidFill>
                    <a:srgbClr val="C00000"/>
                  </a:solidFill>
                  <a:latin typeface="+mj-ea"/>
                  <a:ea typeface="+mj-ea"/>
                </a:rPr>
                <a:t>02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4844405" y="375965"/>
            <a:ext cx="4968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党组织信息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维护（</a:t>
            </a:r>
            <a:r>
              <a:rPr lang="zh-CN" altLang="zh-CN" sz="20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删除目标党组织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zh-CN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64340" y="2320585"/>
            <a:ext cx="2592350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000" b="1" dirty="0" smtClean="0">
                <a:solidFill>
                  <a:srgbClr val="FF0000"/>
                </a:solidFill>
              </a:rPr>
              <a:t>注意</a:t>
            </a:r>
            <a:r>
              <a:rPr lang="zh-CN" altLang="zh-CN" sz="2000" b="1" dirty="0">
                <a:solidFill>
                  <a:srgbClr val="FF0000"/>
                </a:solidFill>
              </a:rPr>
              <a:t>：</a:t>
            </a:r>
            <a:r>
              <a:rPr lang="zh-CN" altLang="zh-CN" sz="2000" b="1" dirty="0"/>
              <a:t>删除组织前需把组织内的党员先转出，组织删除后连同历史数据一并清除，无法找回。</a:t>
            </a:r>
            <a:endParaRPr lang="zh-CN" altLang="en-US" sz="20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1200242" y="356442"/>
            <a:ext cx="45802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如何维护党组织和党员信息？</a:t>
            </a:r>
            <a:endParaRPr lang="zh-CN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3590" y="1522424"/>
            <a:ext cx="7807641" cy="4666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892205" y="1241422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82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3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5" name="同心圆 8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4" name="TextBox 13"/>
            <p:cNvSpPr txBox="1"/>
            <p:nvPr/>
          </p:nvSpPr>
          <p:spPr>
            <a:xfrm>
              <a:off x="520876" y="339013"/>
              <a:ext cx="361335" cy="289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>
                  <a:solidFill>
                    <a:srgbClr val="C00000"/>
                  </a:solidFill>
                  <a:latin typeface="+mj-ea"/>
                  <a:ea typeface="+mj-ea"/>
                </a:rPr>
                <a:t>02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4844405" y="375965"/>
            <a:ext cx="51125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党组织信息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维护（</a:t>
            </a:r>
            <a:r>
              <a:rPr lang="zh-CN" altLang="zh-CN" sz="20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撤销目标党组织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zh-CN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200242" y="356442"/>
            <a:ext cx="45802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如何维护党组织和党员信息？</a:t>
            </a:r>
            <a:endParaRPr lang="zh-CN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8299" y="1455875"/>
            <a:ext cx="8147645" cy="48768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668510" y="2104390"/>
            <a:ext cx="2095500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50000"/>
              </a:lnSpc>
            </a:pPr>
            <a:r>
              <a:rPr lang="zh-CN" altLang="zh-CN" sz="2000" b="1" dirty="0" smtClean="0">
                <a:solidFill>
                  <a:srgbClr val="FF0000"/>
                </a:solidFill>
              </a:rPr>
              <a:t>注意</a:t>
            </a:r>
            <a:r>
              <a:rPr lang="zh-CN" altLang="zh-CN" sz="2000" b="1" dirty="0">
                <a:solidFill>
                  <a:srgbClr val="FF0000"/>
                </a:solidFill>
              </a:rPr>
              <a:t>：</a:t>
            </a:r>
            <a:r>
              <a:rPr lang="zh-CN" altLang="zh-CN" sz="2000" b="1" dirty="0"/>
              <a:t>组织撤销后，历史数据仍有保存，可通过历史回退功能找回。</a:t>
            </a:r>
            <a:endParaRPr lang="zh-CN" altLang="zh-CN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892205" y="1241422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82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3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5" name="同心圆 8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4" name="TextBox 13"/>
            <p:cNvSpPr txBox="1"/>
            <p:nvPr/>
          </p:nvSpPr>
          <p:spPr>
            <a:xfrm>
              <a:off x="520876" y="339013"/>
              <a:ext cx="361335" cy="289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>
                  <a:solidFill>
                    <a:srgbClr val="C00000"/>
                  </a:solidFill>
                  <a:latin typeface="+mj-ea"/>
                  <a:ea typeface="+mj-ea"/>
                </a:rPr>
                <a:t>02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4844405" y="375965"/>
            <a:ext cx="50405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党组织信息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维护（</a:t>
            </a:r>
            <a:r>
              <a:rPr lang="zh-CN" altLang="zh-CN" sz="20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导出组织相关信息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zh-CN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200242" y="356442"/>
            <a:ext cx="45802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如何维护党组织和党员信息？</a:t>
            </a:r>
            <a:endParaRPr lang="zh-CN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3128" y="1334115"/>
            <a:ext cx="7050264" cy="419446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769" y="1692352"/>
            <a:ext cx="7225828" cy="43263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974" y="4120118"/>
            <a:ext cx="5286375" cy="21240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892205" y="1241422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82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3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5" name="同心圆 8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4" name="TextBox 13"/>
            <p:cNvSpPr txBox="1"/>
            <p:nvPr/>
          </p:nvSpPr>
          <p:spPr>
            <a:xfrm>
              <a:off x="520876" y="339013"/>
              <a:ext cx="361335" cy="289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02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4844405" y="372189"/>
            <a:ext cx="4032448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党员信息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维护（新增）</a:t>
            </a:r>
            <a:endParaRPr lang="zh-CN" altLang="zh-CN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00242" y="356442"/>
            <a:ext cx="45802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如何维护党组织和党员信息？</a:t>
            </a:r>
            <a:endParaRPr lang="zh-CN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020360" y="1528023"/>
            <a:ext cx="2824856" cy="3784600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党员管理</a:t>
            </a: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-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党员信息维护，适用于新增个别党员信息。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操作步骤及说明：在左边组织树中选定某党支部——单击&lt;新增&gt;—输入相关信息—&lt;提交&gt;—&lt;确定&gt;—新增成功。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820" y="1744345"/>
            <a:ext cx="7663815" cy="4221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892205" y="1241422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82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3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5" name="同心圆 8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4" name="TextBox 13"/>
            <p:cNvSpPr txBox="1"/>
            <p:nvPr/>
          </p:nvSpPr>
          <p:spPr>
            <a:xfrm>
              <a:off x="520876" y="339013"/>
              <a:ext cx="361335" cy="289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02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4844405" y="372189"/>
            <a:ext cx="40324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党员信息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维护（</a:t>
            </a:r>
            <a:r>
              <a:rPr lang="zh-CN" altLang="zh-CN" sz="20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新增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zh-CN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200242" y="356442"/>
            <a:ext cx="45802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如何维护党组织和党员信息？</a:t>
            </a:r>
            <a:endParaRPr lang="zh-CN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949684" y="3116875"/>
            <a:ext cx="259235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000" b="1" dirty="0" smtClean="0">
                <a:solidFill>
                  <a:srgbClr val="FF0000"/>
                </a:solidFill>
              </a:rPr>
              <a:t>注意：</a:t>
            </a:r>
            <a:r>
              <a:rPr lang="zh-CN" altLang="en-US" sz="2000" b="1" dirty="0" smtClean="0"/>
              <a:t>姓名、人员类别、联系电话（</a:t>
            </a:r>
            <a:r>
              <a:rPr lang="zh-CN" altLang="en-US" sz="2000" b="1" dirty="0" smtClean="0">
                <a:sym typeface="+mn-ea"/>
              </a:rPr>
              <a:t>手机号码</a:t>
            </a:r>
            <a:r>
              <a:rPr lang="zh-CN" altLang="en-US" sz="2000" b="1" dirty="0" smtClean="0"/>
              <a:t>）为必输项</a:t>
            </a:r>
            <a:endParaRPr lang="zh-CN" altLang="en-US" sz="20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8395" y="1528445"/>
            <a:ext cx="7442835" cy="4425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892205" y="1241422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82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3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5" name="同心圆 8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4" name="TextBox 13"/>
            <p:cNvSpPr txBox="1"/>
            <p:nvPr/>
          </p:nvSpPr>
          <p:spPr>
            <a:xfrm>
              <a:off x="520252" y="339013"/>
              <a:ext cx="361335" cy="289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02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4772005" y="342979"/>
            <a:ext cx="48245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员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信息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批量导入</a:t>
            </a:r>
            <a:endParaRPr lang="zh-CN" altLang="zh-CN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2159" y="1384482"/>
            <a:ext cx="7708543" cy="413219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964" y="2968071"/>
            <a:ext cx="8582422" cy="364735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387475" y="5516880"/>
          <a:ext cx="1143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showAsIcon="1" r:id="rId3" imgW="1143000" imgH="1143000" progId="Excel.Sheet.12">
                  <p:embed/>
                </p:oleObj>
              </mc:Choice>
              <mc:Fallback>
                <p:oleObj name="" showAsIcon="1" r:id="rId3" imgW="1143000" imgH="1143000" progId="Excel.Sheet.12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87475" y="5516880"/>
                        <a:ext cx="11430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1200242" y="356442"/>
            <a:ext cx="4580267" cy="430887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zh-CN" alt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如何维护党组织和党员信息？</a:t>
            </a:r>
            <a:endParaRPr lang="zh-CN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876665" y="1240155"/>
            <a:ext cx="3115310" cy="1753235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sz="18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操作步骤：下载模板（excel表格）—填写excel表格—选择文件—打开—党员数据铺底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892205" y="1241422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82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3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5" name="同心圆 8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4" name="TextBox 13"/>
            <p:cNvSpPr txBox="1"/>
            <p:nvPr/>
          </p:nvSpPr>
          <p:spPr>
            <a:xfrm>
              <a:off x="520252" y="339013"/>
              <a:ext cx="361335" cy="289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02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4772005" y="342979"/>
            <a:ext cx="48245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员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信息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批量导入</a:t>
            </a:r>
            <a:endParaRPr lang="zh-CN" altLang="zh-CN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27150" y="1240155"/>
            <a:ext cx="10474325" cy="2399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注意：</a:t>
            </a:r>
            <a:endParaRPr lang="zh-CN" altLang="en-US" sz="200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1、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模板中姓名、手机号不得为空，手机号不能重复，空余或填写错误都可能导致导入失败。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、可在“批量导入记录”中查询导入是否成功，数据越多，导入、校验的时间越长</a:t>
            </a:r>
            <a:r>
              <a:rPr lang="zh-CN" altLang="zh-CN" sz="20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、批量导入记录中如存在“导入失败条数”，可下载查看失败原因，如存在人员占用信息，点击后打开人员占用列表，点“发送消息”，并联系我行处理。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200242" y="356442"/>
            <a:ext cx="4580267" cy="430887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zh-CN" alt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如何维护党组织和党员信息？</a:t>
            </a:r>
            <a:endParaRPr lang="zh-CN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图片 5" descr="d923d612391ed91502acdaba8d613513_compres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1665" y="3904615"/>
            <a:ext cx="1771015" cy="2362200"/>
          </a:xfrm>
          <a:prstGeom prst="rect">
            <a:avLst/>
          </a:prstGeom>
        </p:spPr>
      </p:pic>
      <p:pic>
        <p:nvPicPr>
          <p:cNvPr id="7" name="图片 6" descr="66244fe8795b12f4a2fe32eea04635ac_compress"/>
          <p:cNvPicPr>
            <a:picLocks noChangeAspect="1"/>
          </p:cNvPicPr>
          <p:nvPr/>
        </p:nvPicPr>
        <p:blipFill>
          <a:blip r:embed="rId2"/>
          <a:srcRect b="-21783"/>
          <a:stretch>
            <a:fillRect/>
          </a:stretch>
        </p:blipFill>
        <p:spPr>
          <a:xfrm>
            <a:off x="4700270" y="3904615"/>
            <a:ext cx="3966210" cy="2956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892205" y="1241422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82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3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5" name="同心圆 8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4" name="TextBox 13"/>
            <p:cNvSpPr txBox="1"/>
            <p:nvPr/>
          </p:nvSpPr>
          <p:spPr>
            <a:xfrm>
              <a:off x="520876" y="339013"/>
              <a:ext cx="361335" cy="2898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02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4844405" y="372189"/>
            <a:ext cx="4032448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党员信息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维护（删除）</a:t>
            </a:r>
            <a:endParaRPr lang="zh-CN" altLang="zh-CN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zh-CN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200242" y="356442"/>
            <a:ext cx="45802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如何维护党组织和党员信息？</a:t>
            </a:r>
            <a:endParaRPr lang="zh-CN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8395" y="1672590"/>
            <a:ext cx="7586980" cy="40995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矩形 3"/>
          <p:cNvSpPr/>
          <p:nvPr/>
        </p:nvSpPr>
        <p:spPr>
          <a:xfrm>
            <a:off x="9020360" y="1528023"/>
            <a:ext cx="2824856" cy="3784600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系统管理</a:t>
            </a: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-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人员删除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操作步骤及说明：在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姓名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栏输入党员姓名—单击&lt;查询&gt;—选中该名党员—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&lt;减少&gt;—&lt;确定&gt;—删除成功。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892205" y="1241422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82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3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5" name="同心圆 8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4" name="TextBox 13"/>
            <p:cNvSpPr txBox="1"/>
            <p:nvPr/>
          </p:nvSpPr>
          <p:spPr>
            <a:xfrm>
              <a:off x="520876" y="339013"/>
              <a:ext cx="361335" cy="2898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02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4844405" y="372189"/>
            <a:ext cx="4968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党员信息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维护（</a:t>
            </a:r>
            <a:r>
              <a:rPr lang="zh-CN" altLang="zh-CN" sz="20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党员信息导出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zh-CN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200242" y="356442"/>
            <a:ext cx="45802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如何维护党组织和党员信息？</a:t>
            </a:r>
            <a:endParaRPr lang="zh-CN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2062" y="1359263"/>
            <a:ext cx="7221066" cy="432090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766" y="3275343"/>
            <a:ext cx="8696325" cy="30003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1"/>
          <p:cNvSpPr txBox="1"/>
          <p:nvPr/>
        </p:nvSpPr>
        <p:spPr>
          <a:xfrm>
            <a:off x="3404245" y="519780"/>
            <a:ext cx="6840760" cy="6707505"/>
          </a:xfrm>
          <a:prstGeom prst="rect">
            <a:avLst/>
          </a:prstGeom>
          <a:noFill/>
        </p:spPr>
        <p:txBody>
          <a:bodyPr wrap="square" lIns="91422" tIns="45710" rIns="91422" bIns="45710" rtlCol="0">
            <a:spAutoFit/>
          </a:bodyPr>
          <a:lstStyle/>
          <a:p>
            <a:pPr marL="0" lvl="1"/>
            <a:endParaRPr lang="en-US" altLang="zh-CN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marL="0" lvl="1"/>
            <a:endParaRPr lang="en-US" altLang="zh-CN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marL="0" lvl="1"/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管理员如何登录平台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？</a:t>
            </a:r>
            <a:endParaRPr lang="en-US" altLang="zh-CN" sz="2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1"/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1"/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如何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维护党组织和党员信息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？</a:t>
            </a:r>
            <a:endParaRPr lang="en-US" altLang="zh-CN" sz="24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1"/>
            <a:endParaRPr lang="en-US" altLang="zh-CN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1"/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如何接转党员的党组织关系？ </a:t>
            </a:r>
            <a:endParaRPr lang="en-US" altLang="zh-CN" sz="24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1"/>
            <a:endParaRPr lang="en-US" altLang="zh-CN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1"/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如何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维护党员应交党费？ </a:t>
            </a:r>
            <a:endParaRPr lang="en-US" altLang="zh-CN" sz="24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1"/>
            <a:endParaRPr lang="en-US" altLang="zh-CN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1"/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05</a:t>
            </a:r>
            <a:r>
              <a:rPr lang="en-US" altLang="zh-CN" sz="2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如何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查看、管理党费交纳情况？ </a:t>
            </a: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1"/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1"/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06</a:t>
            </a: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如何设置应交党费自动提醒短信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？</a:t>
            </a:r>
            <a:endParaRPr lang="en-US" altLang="zh-CN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1"/>
            <a:endParaRPr lang="en-US" altLang="zh-CN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1"/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07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如何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为各级党组织设置管理员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？</a:t>
            </a:r>
            <a:endParaRPr lang="zh-CN" altLang="en-US" sz="24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1"/>
            <a:endParaRPr lang="zh-CN" altLang="en-US" sz="24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1"/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1"/>
            <a:endParaRPr lang="en-US" altLang="zh-CN" sz="24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1" name="直接连接符 12"/>
          <p:cNvCxnSpPr/>
          <p:nvPr/>
        </p:nvCxnSpPr>
        <p:spPr>
          <a:xfrm flipV="1">
            <a:off x="3116213" y="473556"/>
            <a:ext cx="0" cy="618109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275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2146" y="2466241"/>
            <a:ext cx="1223743" cy="2336999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1"/>
          <p:cNvSpPr txBox="1"/>
          <p:nvPr/>
        </p:nvSpPr>
        <p:spPr>
          <a:xfrm>
            <a:off x="5348478" y="3111892"/>
            <a:ext cx="4804410" cy="520700"/>
          </a:xfrm>
          <a:prstGeom prst="rect">
            <a:avLst/>
          </a:prstGeom>
          <a:noFill/>
        </p:spPr>
        <p:txBody>
          <a:bodyPr wrap="none" lIns="91422" tIns="45710" rIns="91422" bIns="45710" rtlCol="0">
            <a:spAutoFit/>
          </a:bodyPr>
          <a:lstStyle/>
          <a:p>
            <a:pPr marL="0" lvl="1" algn="l"/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如何接转党员的党组织关系？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1" name="直接连接符 12"/>
          <p:cNvCxnSpPr/>
          <p:nvPr/>
        </p:nvCxnSpPr>
        <p:spPr>
          <a:xfrm flipV="1">
            <a:off x="5158997" y="2750199"/>
            <a:ext cx="0" cy="144219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5"/>
          <p:cNvGrpSpPr/>
          <p:nvPr/>
        </p:nvGrpSpPr>
        <p:grpSpPr>
          <a:xfrm>
            <a:off x="3188221" y="2743288"/>
            <a:ext cx="1476825" cy="13508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0" name="TextBox 13"/>
          <p:cNvSpPr txBox="1"/>
          <p:nvPr/>
        </p:nvSpPr>
        <p:spPr>
          <a:xfrm>
            <a:off x="3476709" y="2896473"/>
            <a:ext cx="1269402" cy="1076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r>
              <a:rPr lang="en-US" altLang="zh-CN" sz="7000" b="1" dirty="0" smtClean="0">
                <a:solidFill>
                  <a:srgbClr val="C00000"/>
                </a:solidFill>
                <a:latin typeface="+mj-ea"/>
                <a:ea typeface="+mj-ea"/>
              </a:rPr>
              <a:t>03</a:t>
            </a:r>
            <a:endParaRPr lang="zh-CN" altLang="en-US" sz="70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892205" y="1241422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82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3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5" name="同心圆 8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4" name="TextBox 13"/>
            <p:cNvSpPr txBox="1"/>
            <p:nvPr/>
          </p:nvSpPr>
          <p:spPr>
            <a:xfrm>
              <a:off x="520876" y="339013"/>
              <a:ext cx="361335" cy="2898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03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1200242" y="356442"/>
            <a:ext cx="45802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如何接转党员的党组织关系？</a:t>
            </a:r>
            <a:endParaRPr lang="zh-CN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529213" y="1395358"/>
            <a:ext cx="3237231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</a:rPr>
              <a:t>党员关系接转，由各级党委用户对</a:t>
            </a:r>
            <a:r>
              <a:rPr lang="zh-CN" altLang="zh-CN" sz="2000" dirty="0" smtClean="0">
                <a:latin typeface="微软雅黑" panose="020B0503020204020204" charset="-122"/>
                <a:ea typeface="微软雅黑" panose="020B0503020204020204" charset="-122"/>
              </a:rPr>
              <a:t>党员</a:t>
            </a: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</a:rPr>
              <a:t>进行党组织关系转出、转入。主要分为内部转移、转往本系统内其他单位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(</a:t>
            </a: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</a:rPr>
              <a:t>前两类都属于转往本系统内其他支部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)</a:t>
            </a: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</a:rPr>
              <a:t>、转往系统外（包括转往海外、军队等）、由系统外转入等业务流程。</a:t>
            </a:r>
            <a:endParaRPr kumimoji="1"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5808" y="1576207"/>
            <a:ext cx="7300531" cy="4347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892205" y="1241422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82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3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5" name="同心圆 8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4" name="TextBox 13"/>
            <p:cNvSpPr txBox="1"/>
            <p:nvPr/>
          </p:nvSpPr>
          <p:spPr>
            <a:xfrm>
              <a:off x="520876" y="339013"/>
              <a:ext cx="361335" cy="2898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03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4844405" y="372189"/>
            <a:ext cx="46085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转入</a:t>
            </a:r>
            <a:endParaRPr lang="zh-CN" altLang="zh-CN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75747" y="5207170"/>
            <a:ext cx="10716602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转入功能需在支部节点操作，</a:t>
            </a: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</a:rPr>
              <a:t>点击转入，进入转入页面，填写相应信息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</a:rPr>
              <a:t>填写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好</a:t>
            </a: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</a:rPr>
              <a:t>信息点击下一步进入党员维护的人员添加，完成党员信息录入。</a:t>
            </a:r>
            <a:endParaRPr lang="zh-CN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1200242" y="356442"/>
            <a:ext cx="45802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如何接转党员的党组织关系？</a:t>
            </a:r>
            <a:endParaRPr lang="zh-CN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7755" y="1412630"/>
            <a:ext cx="6140946" cy="368013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533" y="1412580"/>
            <a:ext cx="5532759" cy="368018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945496" y="1241420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82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3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5" name="同心圆 8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4" name="TextBox 13"/>
            <p:cNvSpPr txBox="1"/>
            <p:nvPr/>
          </p:nvSpPr>
          <p:spPr>
            <a:xfrm>
              <a:off x="520876" y="339013"/>
              <a:ext cx="361335" cy="2898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03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4844405" y="372189"/>
            <a:ext cx="4680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转出（内部转移）</a:t>
            </a:r>
            <a:endParaRPr lang="zh-CN" altLang="zh-CN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27981" y="1384077"/>
            <a:ext cx="2982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内部转移</a:t>
            </a:r>
            <a:endParaRPr lang="zh-CN" altLang="en-US" sz="2000" b="1" dirty="0"/>
          </a:p>
        </p:txBody>
      </p:sp>
      <p:sp>
        <p:nvSpPr>
          <p:cNvPr id="17" name="文本框 16"/>
          <p:cNvSpPr txBox="1"/>
          <p:nvPr/>
        </p:nvSpPr>
        <p:spPr>
          <a:xfrm>
            <a:off x="1200242" y="356442"/>
            <a:ext cx="45802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如何接转党员的党组织关系？</a:t>
            </a:r>
            <a:endParaRPr lang="zh-CN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2062" y="1827494"/>
            <a:ext cx="7382245" cy="439087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105" y="1845438"/>
            <a:ext cx="7272808" cy="437293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347" y="1830323"/>
            <a:ext cx="7288311" cy="435191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0349" y="1827696"/>
            <a:ext cx="7352623" cy="439032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892205" y="1241422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82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3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5" name="同心圆 8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4" name="TextBox 13"/>
            <p:cNvSpPr txBox="1"/>
            <p:nvPr/>
          </p:nvSpPr>
          <p:spPr>
            <a:xfrm>
              <a:off x="520876" y="339013"/>
              <a:ext cx="361335" cy="2898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03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4844405" y="372189"/>
            <a:ext cx="45365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转出（本系统其他单位）</a:t>
            </a:r>
            <a:endParaRPr lang="zh-CN" altLang="zh-CN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27981" y="1384077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转往本系统其他单位</a:t>
            </a:r>
            <a:endParaRPr lang="zh-CN" altLang="en-US" sz="2000" b="1" dirty="0"/>
          </a:p>
        </p:txBody>
      </p:sp>
      <p:sp>
        <p:nvSpPr>
          <p:cNvPr id="17" name="文本框 16"/>
          <p:cNvSpPr txBox="1"/>
          <p:nvPr/>
        </p:nvSpPr>
        <p:spPr>
          <a:xfrm>
            <a:off x="1200242" y="356442"/>
            <a:ext cx="45802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如何接转党员的党组织关系？</a:t>
            </a:r>
            <a:endParaRPr lang="zh-CN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7981" y="1888745"/>
            <a:ext cx="7441852" cy="444229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101" y="1888746"/>
            <a:ext cx="7491725" cy="444229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933" y="1899785"/>
            <a:ext cx="7430050" cy="443125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0813" y="1888744"/>
            <a:ext cx="7444211" cy="444229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0" name="文本框 19"/>
          <p:cNvSpPr txBox="1"/>
          <p:nvPr/>
        </p:nvSpPr>
        <p:spPr>
          <a:xfrm>
            <a:off x="2589849" y="5269212"/>
            <a:ext cx="7704856" cy="7067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n>
                  <a:noFill/>
                </a:ln>
                <a:solidFill>
                  <a:srgbClr val="C00000"/>
                </a:solidFill>
              </a:rPr>
              <a:t>【注意】转出后，需要</a:t>
            </a:r>
            <a:r>
              <a:rPr lang="zh-CN" altLang="en-US" sz="2000" b="1" dirty="0">
                <a:ln>
                  <a:noFill/>
                </a:ln>
                <a:solidFill>
                  <a:srgbClr val="C00000"/>
                </a:solidFill>
              </a:rPr>
              <a:t>接收方党委在</a:t>
            </a:r>
            <a:r>
              <a:rPr lang="zh-CN" altLang="en-US" sz="2000" b="1" dirty="0">
                <a:ln>
                  <a:noFill/>
                </a:ln>
                <a:solidFill>
                  <a:srgbClr val="C00000"/>
                </a:solidFill>
                <a:sym typeface="+mn-ea"/>
              </a:rPr>
              <a:t>“</a:t>
            </a:r>
            <a:r>
              <a:rPr lang="zh-CN" altLang="en-US" sz="2000" b="1" dirty="0">
                <a:ln>
                  <a:noFill/>
                </a:ln>
                <a:solidFill>
                  <a:srgbClr val="C00000"/>
                </a:solidFill>
              </a:rPr>
              <a:t>转入待确认</a:t>
            </a:r>
            <a:r>
              <a:rPr lang="zh-CN" altLang="en-US" sz="2000" b="1" dirty="0">
                <a:ln>
                  <a:noFill/>
                </a:ln>
                <a:solidFill>
                  <a:srgbClr val="C00000"/>
                </a:solidFill>
                <a:sym typeface="+mn-ea"/>
              </a:rPr>
              <a:t>”</a:t>
            </a:r>
            <a:r>
              <a:rPr lang="zh-CN" altLang="en-US" sz="2000" b="1" dirty="0">
                <a:ln>
                  <a:noFill/>
                </a:ln>
                <a:solidFill>
                  <a:srgbClr val="C00000"/>
                </a:solidFill>
              </a:rPr>
              <a:t>列表里，选择人员点击“确认关系接转”完成接转</a:t>
            </a:r>
            <a:r>
              <a:rPr lang="zh-CN" altLang="en-US" sz="2000" b="1" dirty="0" smtClean="0">
                <a:ln>
                  <a:noFill/>
                </a:ln>
                <a:solidFill>
                  <a:srgbClr val="C00000"/>
                </a:solidFill>
              </a:rPr>
              <a:t>操作</a:t>
            </a:r>
            <a:r>
              <a:rPr lang="zh-CN" altLang="en-US" sz="2000" b="1" dirty="0">
                <a:ln>
                  <a:noFill/>
                </a:ln>
                <a:solidFill>
                  <a:srgbClr val="C00000"/>
                </a:solidFill>
              </a:rPr>
              <a:t>。</a:t>
            </a:r>
            <a:endParaRPr lang="zh-CN" altLang="en-US" sz="2000" b="1" dirty="0">
              <a:ln>
                <a:noFill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892205" y="1241422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82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3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5" name="同心圆 8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4" name="TextBox 13"/>
            <p:cNvSpPr txBox="1"/>
            <p:nvPr/>
          </p:nvSpPr>
          <p:spPr>
            <a:xfrm>
              <a:off x="520876" y="339013"/>
              <a:ext cx="361335" cy="2898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03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811" y="1784187"/>
            <a:ext cx="6099224" cy="401781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173" y="2668087"/>
            <a:ext cx="7048500" cy="211455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Group 2"/>
          <p:cNvGrpSpPr/>
          <p:nvPr/>
        </p:nvGrpSpPr>
        <p:grpSpPr bwMode="auto">
          <a:xfrm>
            <a:off x="1138041" y="2100904"/>
            <a:ext cx="10608471" cy="3384376"/>
            <a:chOff x="1424" y="9854"/>
            <a:chExt cx="9360" cy="2970"/>
          </a:xfrm>
        </p:grpSpPr>
        <p:pic>
          <p:nvPicPr>
            <p:cNvPr id="16" name="图片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4" y="9854"/>
              <a:ext cx="9360" cy="2970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4"/>
            <p:cNvSpPr>
              <a:spLocks noChangeArrowheads="1"/>
            </p:cNvSpPr>
            <p:nvPr/>
          </p:nvSpPr>
          <p:spPr bwMode="auto">
            <a:xfrm>
              <a:off x="3105" y="11970"/>
              <a:ext cx="7650" cy="495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027981" y="1384077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转往外部系统</a:t>
            </a:r>
            <a:endParaRPr lang="zh-CN" altLang="en-US" sz="2000" b="1" dirty="0"/>
          </a:p>
        </p:txBody>
      </p:sp>
      <p:sp>
        <p:nvSpPr>
          <p:cNvPr id="19" name="文本框 18"/>
          <p:cNvSpPr txBox="1"/>
          <p:nvPr/>
        </p:nvSpPr>
        <p:spPr>
          <a:xfrm>
            <a:off x="4844405" y="372189"/>
            <a:ext cx="45365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转出（外部系统）</a:t>
            </a:r>
            <a:endParaRPr lang="zh-CN" altLang="zh-CN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200242" y="356442"/>
            <a:ext cx="45802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如何接转党员的党组织关系？</a:t>
            </a:r>
            <a:endParaRPr lang="zh-CN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89849" y="5269212"/>
            <a:ext cx="7704856" cy="7067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2000" b="1" dirty="0" smtClean="0">
                <a:ln>
                  <a:noFill/>
                </a:ln>
                <a:solidFill>
                  <a:srgbClr val="C00000"/>
                </a:solidFill>
              </a:rPr>
              <a:t>【注意】转出后，需要</a:t>
            </a:r>
            <a:r>
              <a:rPr lang="zh-CN" altLang="en-US" sz="2000" b="1" dirty="0">
                <a:ln>
                  <a:noFill/>
                </a:ln>
                <a:solidFill>
                  <a:srgbClr val="C00000"/>
                </a:solidFill>
              </a:rPr>
              <a:t>转出方</a:t>
            </a:r>
            <a:r>
              <a:rPr lang="zh-CN" altLang="en-US" sz="2000" b="1" dirty="0">
                <a:ln>
                  <a:noFill/>
                </a:ln>
                <a:solidFill>
                  <a:srgbClr val="C00000"/>
                </a:solidFill>
              </a:rPr>
              <a:t>党委在</a:t>
            </a:r>
            <a:r>
              <a:rPr lang="zh-CN" altLang="en-US" sz="2000" b="1" dirty="0">
                <a:ln>
                  <a:noFill/>
                </a:ln>
                <a:solidFill>
                  <a:srgbClr val="C00000"/>
                </a:solidFill>
                <a:sym typeface="+mn-ea"/>
              </a:rPr>
              <a:t>“</a:t>
            </a:r>
            <a:r>
              <a:rPr lang="zh-CN" altLang="en-US" sz="2000" b="1" dirty="0">
                <a:ln>
                  <a:noFill/>
                </a:ln>
                <a:solidFill>
                  <a:srgbClr val="C00000"/>
                </a:solidFill>
              </a:rPr>
              <a:t>转出待确认</a:t>
            </a:r>
            <a:r>
              <a:rPr lang="zh-CN" altLang="en-US" sz="2000" b="1" dirty="0">
                <a:ln>
                  <a:noFill/>
                </a:ln>
                <a:solidFill>
                  <a:srgbClr val="C00000"/>
                </a:solidFill>
                <a:sym typeface="+mn-ea"/>
              </a:rPr>
              <a:t>”</a:t>
            </a:r>
            <a:r>
              <a:rPr lang="zh-CN" altLang="en-US" sz="2000" b="1" dirty="0">
                <a:ln>
                  <a:noFill/>
                </a:ln>
                <a:solidFill>
                  <a:srgbClr val="C00000"/>
                </a:solidFill>
              </a:rPr>
              <a:t>列表里，选择人员点击“确认关系接转”完成接转</a:t>
            </a:r>
            <a:r>
              <a:rPr lang="zh-CN" altLang="en-US" sz="2000" b="1" dirty="0" smtClean="0">
                <a:ln>
                  <a:noFill/>
                </a:ln>
                <a:solidFill>
                  <a:srgbClr val="C00000"/>
                </a:solidFill>
              </a:rPr>
              <a:t>操作</a:t>
            </a:r>
            <a:r>
              <a:rPr lang="zh-CN" altLang="en-US" sz="2000" b="1" dirty="0">
                <a:ln>
                  <a:noFill/>
                </a:ln>
                <a:solidFill>
                  <a:srgbClr val="C00000"/>
                </a:solidFill>
              </a:rPr>
              <a:t>。</a:t>
            </a:r>
            <a:endParaRPr lang="zh-CN" altLang="en-US" sz="2000" b="1" dirty="0">
              <a:ln>
                <a:noFill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1"/>
          <p:cNvSpPr txBox="1"/>
          <p:nvPr/>
        </p:nvSpPr>
        <p:spPr>
          <a:xfrm>
            <a:off x="5348478" y="3111892"/>
            <a:ext cx="4093210" cy="520700"/>
          </a:xfrm>
          <a:prstGeom prst="rect">
            <a:avLst/>
          </a:prstGeom>
          <a:noFill/>
        </p:spPr>
        <p:txBody>
          <a:bodyPr wrap="none" lIns="91422" tIns="45710" rIns="91422" bIns="45710" rtlCol="0">
            <a:spAutoFit/>
          </a:bodyPr>
          <a:lstStyle/>
          <a:p>
            <a:pPr marL="0" lvl="1" algn="l"/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如何维护党员应交党费？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1" name="直接连接符 12"/>
          <p:cNvCxnSpPr/>
          <p:nvPr/>
        </p:nvCxnSpPr>
        <p:spPr>
          <a:xfrm flipV="1">
            <a:off x="5158997" y="2750199"/>
            <a:ext cx="0" cy="144219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5"/>
          <p:cNvGrpSpPr/>
          <p:nvPr/>
        </p:nvGrpSpPr>
        <p:grpSpPr>
          <a:xfrm>
            <a:off x="3188221" y="2743288"/>
            <a:ext cx="1476825" cy="13508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0" name="TextBox 13"/>
          <p:cNvSpPr txBox="1"/>
          <p:nvPr/>
        </p:nvSpPr>
        <p:spPr>
          <a:xfrm>
            <a:off x="3476709" y="2880598"/>
            <a:ext cx="1269402" cy="1076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00" b="1" dirty="0" smtClean="0">
                <a:solidFill>
                  <a:srgbClr val="C00000"/>
                </a:solidFill>
                <a:latin typeface="+mj-ea"/>
                <a:ea typeface="+mj-ea"/>
              </a:rPr>
              <a:t>04</a:t>
            </a:r>
            <a:endParaRPr lang="zh-CN" altLang="en-US" sz="70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892205" y="1241422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82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3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5" name="同心圆 8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4" name="TextBox 13"/>
            <p:cNvSpPr txBox="1"/>
            <p:nvPr/>
          </p:nvSpPr>
          <p:spPr>
            <a:xfrm>
              <a:off x="520876" y="339013"/>
              <a:ext cx="361335" cy="289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04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1200242" y="356442"/>
            <a:ext cx="45802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如何维护党员应交党费？</a:t>
            </a:r>
            <a:endParaRPr lang="zh-CN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876853" y="2217825"/>
            <a:ext cx="2664296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党费管理</a:t>
            </a:r>
            <a:r>
              <a:rPr kumimoji="1" lang="en-US" altLang="zh-CN" sz="2000" dirty="0" smtClean="0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kumimoji="1"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应交设置，可按人员、批量导入设置党员党费，按月份显示和人员显示查询党费设置和交费情况。</a:t>
            </a:r>
            <a:endParaRPr kumimoji="1" lang="zh-CN" altLang="en-US" sz="20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9437" y="1483514"/>
            <a:ext cx="7081812" cy="4738237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340215" y="387429"/>
            <a:ext cx="4536504" cy="39878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应交设置</a:t>
            </a:r>
            <a:endParaRPr lang="zh-CN" altLang="en-US" sz="20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892205" y="1241422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82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3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5" name="同心圆 8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4" name="TextBox 13"/>
            <p:cNvSpPr txBox="1"/>
            <p:nvPr/>
          </p:nvSpPr>
          <p:spPr>
            <a:xfrm>
              <a:off x="520252" y="340508"/>
              <a:ext cx="361335" cy="289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04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4340205" y="388699"/>
            <a:ext cx="5184576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批量导入设置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2324125" y="5281799"/>
          <a:ext cx="1326198" cy="1201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4" name="工作表" showAsIcon="1" r:id="rId1" imgW="914400" imgH="828675" progId="Excel.Sheet.12">
                  <p:embed/>
                </p:oleObj>
              </mc:Choice>
              <mc:Fallback>
                <p:oleObj name="工作表" showAsIcon="1" r:id="rId1" imgW="914400" imgH="828675" progId="Excel.Sheet.12">
                  <p:embed/>
                  <p:pic>
                    <p:nvPicPr>
                      <p:cNvPr id="0" name="图片 838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324125" y="5281799"/>
                        <a:ext cx="1326198" cy="1201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7959514" y="1459315"/>
            <a:ext cx="39604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6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zh-CN" altLang="zh-CN" sz="1600" dirty="0">
                <a:latin typeface="微软雅黑" panose="020B0503020204020204" charset="-122"/>
                <a:ea typeface="微软雅黑" panose="020B0503020204020204" charset="-122"/>
              </a:rPr>
              <a:t>成功导入党费基数</a:t>
            </a:r>
            <a:r>
              <a:rPr lang="zh-CN" altLang="zh-CN" sz="1600" dirty="0" smtClean="0">
                <a:latin typeface="微软雅黑" panose="020B0503020204020204" charset="-122"/>
                <a:ea typeface="微软雅黑" panose="020B0503020204020204" charset="-122"/>
              </a:rPr>
              <a:t>的条件</a:t>
            </a:r>
            <a:r>
              <a:rPr lang="zh-CN" altLang="zh-CN" sz="1600" dirty="0"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lang="zh-CN" altLang="zh-CN" sz="16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1600" dirty="0">
                <a:latin typeface="微软雅黑" panose="020B0503020204020204" charset="-122"/>
                <a:ea typeface="微软雅黑" panose="020B0503020204020204" charset="-122"/>
              </a:rPr>
              <a:t>1）完成党组织、党员数据铺地工作；</a:t>
            </a:r>
            <a:endParaRPr lang="zh-CN" altLang="zh-CN" sz="16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1600" dirty="0">
                <a:latin typeface="微软雅黑" panose="020B0503020204020204" charset="-122"/>
                <a:ea typeface="微软雅黑" panose="020B0503020204020204" charset="-122"/>
              </a:rPr>
              <a:t>2）系统数据与将要导入的数据能够一一对应。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986" y="1367282"/>
            <a:ext cx="6741747" cy="362554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977" y="3077535"/>
            <a:ext cx="5879591" cy="335428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58" name="文本框 57"/>
          <p:cNvSpPr txBox="1"/>
          <p:nvPr/>
        </p:nvSpPr>
        <p:spPr>
          <a:xfrm>
            <a:off x="1200242" y="356442"/>
            <a:ext cx="4580267" cy="430887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zh-CN" altLang="en-US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如何维护党员应交党费？</a:t>
            </a:r>
            <a:endParaRPr lang="zh-CN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892205" y="1241422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82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3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5" name="同心圆 8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4" name="TextBox 13"/>
            <p:cNvSpPr txBox="1"/>
            <p:nvPr/>
          </p:nvSpPr>
          <p:spPr>
            <a:xfrm>
              <a:off x="520876" y="339013"/>
              <a:ext cx="361335" cy="289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04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1200242" y="356442"/>
            <a:ext cx="45802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如何维护党员应交党费？</a:t>
            </a:r>
            <a:endParaRPr lang="zh-CN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2062" y="1439616"/>
            <a:ext cx="7398419" cy="43527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r="543"/>
          <a:stretch>
            <a:fillRect/>
          </a:stretch>
        </p:blipFill>
        <p:spPr>
          <a:xfrm>
            <a:off x="5780509" y="2165558"/>
            <a:ext cx="6081861" cy="18573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57" name="文本框 56"/>
          <p:cNvSpPr txBox="1"/>
          <p:nvPr/>
        </p:nvSpPr>
        <p:spPr>
          <a:xfrm>
            <a:off x="4340205" y="388699"/>
            <a:ext cx="5184576" cy="39878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批量导入设置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52390" y="4808855"/>
            <a:ext cx="7316470" cy="10147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2000" b="1" dirty="0" smtClean="0">
                <a:ln>
                  <a:noFill/>
                </a:ln>
                <a:solidFill>
                  <a:srgbClr val="C00000"/>
                </a:solidFill>
              </a:rPr>
              <a:t>【注意】如导入金额错误，可在党员交费前修改。如导入无需交费的月份，可在对应月份金额栏内录入“</a:t>
            </a:r>
            <a:r>
              <a:rPr lang="en-US" altLang="zh-CN" sz="2000" b="1" dirty="0" smtClean="0">
                <a:ln>
                  <a:noFill/>
                </a:ln>
                <a:solidFill>
                  <a:srgbClr val="C00000"/>
                </a:solidFill>
              </a:rPr>
              <a:t>*</a:t>
            </a:r>
            <a:r>
              <a:rPr lang="zh-CN" altLang="en-US" sz="2000" b="1" dirty="0" smtClean="0">
                <a:ln>
                  <a:noFill/>
                </a:ln>
                <a:solidFill>
                  <a:srgbClr val="C00000"/>
                </a:solidFill>
              </a:rPr>
              <a:t>”号进行覆盖，不可输入</a:t>
            </a:r>
            <a:r>
              <a:rPr lang="en-US" altLang="zh-CN" sz="2000" b="1" dirty="0" smtClean="0">
                <a:ln>
                  <a:noFill/>
                </a:ln>
                <a:solidFill>
                  <a:srgbClr val="C00000"/>
                </a:solidFill>
              </a:rPr>
              <a:t>0</a:t>
            </a:r>
            <a:r>
              <a:rPr lang="zh-CN" altLang="en-US" sz="2000" b="1" dirty="0" smtClean="0">
                <a:ln>
                  <a:noFill/>
                </a:ln>
                <a:solidFill>
                  <a:srgbClr val="C00000"/>
                </a:solidFill>
              </a:rPr>
              <a:t>。</a:t>
            </a:r>
            <a:endParaRPr lang="zh-CN" altLang="en-US" sz="2000" b="1" dirty="0" smtClean="0">
              <a:ln>
                <a:noFill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1"/>
          <p:cNvSpPr txBox="1"/>
          <p:nvPr/>
        </p:nvSpPr>
        <p:spPr>
          <a:xfrm>
            <a:off x="5348478" y="3111892"/>
            <a:ext cx="3737610" cy="520700"/>
          </a:xfrm>
          <a:prstGeom prst="rect">
            <a:avLst/>
          </a:prstGeom>
          <a:noFill/>
        </p:spPr>
        <p:txBody>
          <a:bodyPr wrap="none" lIns="91422" tIns="45710" rIns="91422" bIns="45710" rtlCol="0">
            <a:spAutoFit/>
          </a:bodyPr>
          <a:lstStyle/>
          <a:p>
            <a:pPr marL="0" lvl="1" algn="l"/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管理员如何登录平台？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1" name="直接连接符 12"/>
          <p:cNvCxnSpPr/>
          <p:nvPr/>
        </p:nvCxnSpPr>
        <p:spPr>
          <a:xfrm flipV="1">
            <a:off x="5158997" y="2750199"/>
            <a:ext cx="0" cy="144219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5"/>
          <p:cNvGrpSpPr/>
          <p:nvPr/>
        </p:nvGrpSpPr>
        <p:grpSpPr>
          <a:xfrm>
            <a:off x="3188221" y="2743288"/>
            <a:ext cx="1476825" cy="13508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0" name="TextBox 13"/>
          <p:cNvSpPr txBox="1"/>
          <p:nvPr/>
        </p:nvSpPr>
        <p:spPr>
          <a:xfrm>
            <a:off x="3476709" y="2880598"/>
            <a:ext cx="1269402" cy="1076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00" b="1" dirty="0" smtClean="0">
                <a:solidFill>
                  <a:srgbClr val="C00000"/>
                </a:solidFill>
                <a:latin typeface="+mj-ea"/>
                <a:ea typeface="+mj-ea"/>
              </a:rPr>
              <a:t>01</a:t>
            </a:r>
            <a:endParaRPr lang="zh-CN" altLang="en-US" sz="70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1"/>
          <p:cNvSpPr txBox="1"/>
          <p:nvPr/>
        </p:nvSpPr>
        <p:spPr>
          <a:xfrm>
            <a:off x="5348478" y="3111892"/>
            <a:ext cx="5160010" cy="520700"/>
          </a:xfrm>
          <a:prstGeom prst="rect">
            <a:avLst/>
          </a:prstGeom>
          <a:noFill/>
        </p:spPr>
        <p:txBody>
          <a:bodyPr wrap="none" lIns="91422" tIns="45710" rIns="91422" bIns="45710" rtlCol="0">
            <a:spAutoFit/>
          </a:bodyPr>
          <a:lstStyle/>
          <a:p>
            <a:pPr marL="0" lvl="1" algn="l"/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如何查看、管理党费交纳情况？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1" name="直接连接符 12"/>
          <p:cNvCxnSpPr/>
          <p:nvPr/>
        </p:nvCxnSpPr>
        <p:spPr>
          <a:xfrm flipV="1">
            <a:off x="5158997" y="2750199"/>
            <a:ext cx="0" cy="144219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5"/>
          <p:cNvGrpSpPr/>
          <p:nvPr/>
        </p:nvGrpSpPr>
        <p:grpSpPr>
          <a:xfrm>
            <a:off x="3188221" y="2743288"/>
            <a:ext cx="1476825" cy="13508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0" name="TextBox 13"/>
          <p:cNvSpPr txBox="1"/>
          <p:nvPr/>
        </p:nvSpPr>
        <p:spPr>
          <a:xfrm>
            <a:off x="3476709" y="2880598"/>
            <a:ext cx="1269402" cy="1076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r>
              <a:rPr lang="en-US" altLang="zh-CN" sz="7000" b="1" dirty="0" smtClean="0">
                <a:solidFill>
                  <a:srgbClr val="C00000"/>
                </a:solidFill>
                <a:latin typeface="+mj-ea"/>
                <a:ea typeface="+mj-ea"/>
              </a:rPr>
              <a:t>05</a:t>
            </a:r>
            <a:endParaRPr lang="zh-CN" altLang="en-US" sz="70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892205" y="1241422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82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3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5" name="同心圆 8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4" name="TextBox 13"/>
            <p:cNvSpPr txBox="1"/>
            <p:nvPr/>
          </p:nvSpPr>
          <p:spPr>
            <a:xfrm>
              <a:off x="520876" y="339013"/>
              <a:ext cx="361335" cy="2898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05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200242" y="356442"/>
            <a:ext cx="45802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如何查看、管理党费交纳情况？</a:t>
            </a:r>
            <a:endParaRPr lang="zh-CN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538721" y="1528236"/>
            <a:ext cx="3001432" cy="470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在组织树点击</a:t>
            </a:r>
            <a:r>
              <a:rPr lang="zh-CN" altLang="zh-CN" sz="2000" dirty="0" smtClean="0">
                <a:latin typeface="微软雅黑" panose="020B0503020204020204" charset="-122"/>
                <a:ea typeface="微软雅黑" panose="020B0503020204020204" charset="-122"/>
              </a:rPr>
              <a:t>目标党组织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并选择</a:t>
            </a:r>
            <a:r>
              <a:rPr lang="zh-CN" altLang="zh-CN" sz="2000" dirty="0" smtClean="0">
                <a:latin typeface="微软雅黑" panose="020B0503020204020204" charset="-122"/>
                <a:ea typeface="微软雅黑" panose="020B0503020204020204" charset="-122"/>
              </a:rPr>
              <a:t>目标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年份可查看该组织指定年份</a:t>
            </a:r>
            <a:r>
              <a:rPr lang="zh-CN" altLang="zh-CN" sz="2000" dirty="0" smtClean="0">
                <a:latin typeface="微软雅黑" panose="020B0503020204020204" charset="-122"/>
                <a:ea typeface="微软雅黑" panose="020B0503020204020204" charset="-122"/>
              </a:rPr>
              <a:t>的党费交纳情况</a:t>
            </a:r>
            <a:r>
              <a:rPr kumimoji="1"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。各级组织管理员可在应交情况中，按月份显示，详情页中对欠缴人员进行一键催缴。进入详情页，点击右上角一键催交按钮即可，被催缴人员会收到手机短信。</a:t>
            </a:r>
            <a:endParaRPr kumimoji="1"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9437" y="1483514"/>
            <a:ext cx="7081812" cy="47382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07" y="1858545"/>
            <a:ext cx="7290512" cy="3993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892205" y="1241422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82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3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5" name="同心圆 8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4" name="TextBox 13"/>
            <p:cNvSpPr txBox="1"/>
            <p:nvPr/>
          </p:nvSpPr>
          <p:spPr>
            <a:xfrm>
              <a:off x="520876" y="339013"/>
              <a:ext cx="361335" cy="2898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05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316013" y="5056485"/>
            <a:ext cx="10130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目标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党组织党员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党费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应交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情况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概览。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小知识：点击欠交、免交、待交的小圆圈，把党费基数删除（不能输入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），效果相当于把该党员从应交党费的名单中剔除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00242" y="356442"/>
            <a:ext cx="45802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如何查看、管理党费交纳情况？</a:t>
            </a:r>
            <a:endParaRPr lang="zh-CN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84165" y="1275975"/>
            <a:ext cx="7432327" cy="384037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241" y="2477987"/>
            <a:ext cx="3409950" cy="16954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892205" y="1241422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82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3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5" name="同心圆 8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4" name="TextBox 13"/>
            <p:cNvSpPr txBox="1"/>
            <p:nvPr/>
          </p:nvSpPr>
          <p:spPr>
            <a:xfrm>
              <a:off x="520876" y="339013"/>
              <a:ext cx="361335" cy="2898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05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899479" y="1883749"/>
            <a:ext cx="35690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展示按月份统计、按党支部日交费统计、按人次交费统计实交党费的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功能</a:t>
            </a:r>
            <a:endParaRPr lang="en-US" altLang="zh-CN" sz="20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按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月统计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可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查看目标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党组织在目标月份的实交金额、交纳人次。单击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导出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按钮可导出统计表，单击操作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详情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查看目标月份的实交详情。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00242" y="356442"/>
            <a:ext cx="45802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如何查看、管理党费交纳情况？</a:t>
            </a:r>
            <a:endParaRPr lang="zh-CN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28381" y="1384077"/>
            <a:ext cx="7190436" cy="4832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892205" y="1241422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82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3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5" name="同心圆 8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4" name="TextBox 13"/>
            <p:cNvSpPr txBox="1"/>
            <p:nvPr/>
          </p:nvSpPr>
          <p:spPr>
            <a:xfrm>
              <a:off x="520876" y="339013"/>
              <a:ext cx="361335" cy="2898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05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9094204" y="2360940"/>
            <a:ext cx="25017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展示目标党组织在目标时段的实交金额、交纳人次。单击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导出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按钮可导出统计表，单击操作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详情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查看目标时段实交详情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00242" y="356442"/>
            <a:ext cx="45802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如何查看、管理党费交纳情况？</a:t>
            </a:r>
            <a:endParaRPr lang="zh-CN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2062" y="1424195"/>
            <a:ext cx="7615758" cy="4856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892205" y="1241422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82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3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5" name="同心圆 8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4" name="TextBox 13"/>
            <p:cNvSpPr txBox="1"/>
            <p:nvPr/>
          </p:nvSpPr>
          <p:spPr>
            <a:xfrm>
              <a:off x="520876" y="339013"/>
              <a:ext cx="361335" cy="2898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05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9210044" y="2220733"/>
            <a:ext cx="2421862" cy="3269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展示目标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党组织人员在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目标时段的党费交纳情况，单击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导出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按钮可导出统计表，单击操作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详情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查看党费交纳凭证。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00242" y="356442"/>
            <a:ext cx="45802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如何查看、管理党费交纳情况？</a:t>
            </a:r>
            <a:endParaRPr lang="zh-CN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2062" y="1539337"/>
            <a:ext cx="7767540" cy="4632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1"/>
          <p:cNvSpPr txBox="1"/>
          <p:nvPr/>
        </p:nvSpPr>
        <p:spPr>
          <a:xfrm>
            <a:off x="4772414" y="2689162"/>
            <a:ext cx="5515610" cy="951865"/>
          </a:xfrm>
          <a:prstGeom prst="rect">
            <a:avLst/>
          </a:prstGeom>
          <a:noFill/>
        </p:spPr>
        <p:txBody>
          <a:bodyPr wrap="none" lIns="91422" tIns="45710" rIns="91422" bIns="45710" rtlCol="0">
            <a:spAutoFit/>
          </a:bodyPr>
          <a:lstStyle/>
          <a:p>
            <a:pPr marL="0" lvl="1"/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1"/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如何设置应交党费自动提醒短信？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1" name="直接连接符 12"/>
          <p:cNvCxnSpPr/>
          <p:nvPr/>
        </p:nvCxnSpPr>
        <p:spPr>
          <a:xfrm flipV="1">
            <a:off x="4582933" y="2615124"/>
            <a:ext cx="0" cy="144219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5"/>
          <p:cNvGrpSpPr/>
          <p:nvPr/>
        </p:nvGrpSpPr>
        <p:grpSpPr>
          <a:xfrm>
            <a:off x="2612157" y="2608213"/>
            <a:ext cx="1476825" cy="13508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0" name="TextBox 13"/>
          <p:cNvSpPr txBox="1"/>
          <p:nvPr/>
        </p:nvSpPr>
        <p:spPr>
          <a:xfrm>
            <a:off x="2909019" y="2777093"/>
            <a:ext cx="1269402" cy="1076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00" b="1" dirty="0" smtClean="0">
                <a:solidFill>
                  <a:srgbClr val="C00000"/>
                </a:solidFill>
                <a:latin typeface="+mj-ea"/>
                <a:ea typeface="+mj-ea"/>
              </a:rPr>
              <a:t>06</a:t>
            </a:r>
            <a:endParaRPr lang="zh-CN" altLang="en-US" sz="70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11649" y="1241422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82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3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5" name="同心圆 8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4" name="TextBox 13"/>
            <p:cNvSpPr txBox="1"/>
            <p:nvPr/>
          </p:nvSpPr>
          <p:spPr>
            <a:xfrm>
              <a:off x="520876" y="333186"/>
              <a:ext cx="361335" cy="289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06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-2644427" y="4040361"/>
            <a:ext cx="4592122" cy="481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zh-CN" altLang="en-US" sz="2000" dirty="0">
              <a:latin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200242" y="356442"/>
            <a:ext cx="4580267" cy="42989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zh-CN" altLang="en-US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如何设置应交党费自动提醒短信？</a:t>
            </a:r>
            <a:endParaRPr lang="zh-CN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5720" y="1600200"/>
            <a:ext cx="8754745" cy="3508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387365" y="5560427"/>
            <a:ext cx="9937104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25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8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在党费管理</a:t>
            </a:r>
            <a:r>
              <a:rPr lang="en-US" altLang="zh-CN" sz="18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zh-CN" altLang="en-US" sz="18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自动提醒中设置</a:t>
            </a:r>
            <a:endParaRPr lang="zh-CN" altLang="en-US" sz="18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800" dirty="0" smtClean="0">
                <a:latin typeface="微软雅黑" panose="020B0503020204020204" charset="-122"/>
                <a:ea typeface="微软雅黑" panose="020B0503020204020204" charset="-122"/>
              </a:rPr>
              <a:t>操作步骤及说明：点击&lt;新增&gt;——选择&lt;提醒组织&gt;——选择&lt;提醒时间&gt;——点击&lt;提交&gt;。</a:t>
            </a:r>
            <a:endParaRPr lang="zh-CN" altLang="en-US" sz="18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665" y="2247900"/>
            <a:ext cx="9860280" cy="31902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1"/>
          <p:cNvSpPr txBox="1"/>
          <p:nvPr/>
        </p:nvSpPr>
        <p:spPr>
          <a:xfrm>
            <a:off x="4772414" y="2689162"/>
            <a:ext cx="5160010" cy="951865"/>
          </a:xfrm>
          <a:prstGeom prst="rect">
            <a:avLst/>
          </a:prstGeom>
          <a:noFill/>
        </p:spPr>
        <p:txBody>
          <a:bodyPr wrap="none" lIns="91422" tIns="45710" rIns="91422" bIns="45710" rtlCol="0">
            <a:spAutoFit/>
          </a:bodyPr>
          <a:lstStyle/>
          <a:p>
            <a:pPr marL="0" lvl="1"/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1"/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如何为各级党组织设置管理员？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1" name="直接连接符 12"/>
          <p:cNvCxnSpPr/>
          <p:nvPr/>
        </p:nvCxnSpPr>
        <p:spPr>
          <a:xfrm flipV="1">
            <a:off x="4582933" y="2615124"/>
            <a:ext cx="0" cy="144219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5"/>
          <p:cNvGrpSpPr/>
          <p:nvPr/>
        </p:nvGrpSpPr>
        <p:grpSpPr>
          <a:xfrm>
            <a:off x="2612157" y="2608213"/>
            <a:ext cx="1476825" cy="13508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0" name="TextBox 13"/>
          <p:cNvSpPr txBox="1"/>
          <p:nvPr/>
        </p:nvSpPr>
        <p:spPr>
          <a:xfrm>
            <a:off x="2909019" y="2777093"/>
            <a:ext cx="1269402" cy="1076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00" b="1" dirty="0" smtClean="0">
                <a:solidFill>
                  <a:srgbClr val="C00000"/>
                </a:solidFill>
                <a:latin typeface="+mj-ea"/>
                <a:ea typeface="+mj-ea"/>
              </a:rPr>
              <a:t>07</a:t>
            </a:r>
            <a:endParaRPr lang="zh-CN" altLang="en-US" sz="70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11649" y="1241422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82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3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5" name="同心圆 8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4" name="TextBox 13"/>
            <p:cNvSpPr txBox="1"/>
            <p:nvPr/>
          </p:nvSpPr>
          <p:spPr>
            <a:xfrm>
              <a:off x="520876" y="333186"/>
              <a:ext cx="361335" cy="289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07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-2644427" y="4040361"/>
            <a:ext cx="4592122" cy="481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zh-CN" altLang="en-US" sz="2000" dirty="0">
              <a:latin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0006" y="1455928"/>
            <a:ext cx="6252342" cy="333000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203" y="1887640"/>
            <a:ext cx="7726147" cy="328612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060" y="2198612"/>
            <a:ext cx="6893896" cy="331469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6" name="文本框 15"/>
          <p:cNvSpPr txBox="1"/>
          <p:nvPr/>
        </p:nvSpPr>
        <p:spPr>
          <a:xfrm>
            <a:off x="1200242" y="356442"/>
            <a:ext cx="4580267" cy="430887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zh-CN" altLang="en-US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如何为各级党组织授权管理员？</a:t>
            </a:r>
            <a:endParaRPr lang="zh-CN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243330" y="974725"/>
            <a:ext cx="10530840" cy="11684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p>
            <a:pPr marL="0" lvl="0" indent="0" eaLnBrk="1" hangingPunct="1">
              <a:lnSpc>
                <a:spcPts val="28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PC端：</a:t>
            </a:r>
            <a:r>
              <a:rPr lang="en-US" altLang="en-US" sz="20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向各级党务工作者提供开展日常工作的管理工具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en-US" sz="2000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lvl="0" indent="0" eaLnBrk="1" hangingPunct="1">
              <a:lnSpc>
                <a:spcPts val="28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网址：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https://fuxing1.boc.cn</a:t>
            </a:r>
            <a:endParaRPr lang="en-US" altLang="zh-CN" sz="2000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lvl="0" indent="0" eaLnBrk="1" hangingPunct="1">
              <a:lnSpc>
                <a:spcPts val="28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zh-CN" altLang="en-US" sz="2000"/>
          </a:p>
        </p:txBody>
      </p:sp>
      <p:grpSp>
        <p:nvGrpSpPr>
          <p:cNvPr id="81" name="组 80"/>
          <p:cNvGrpSpPr/>
          <p:nvPr/>
        </p:nvGrpSpPr>
        <p:grpSpPr>
          <a:xfrm>
            <a:off x="-153" y="272742"/>
            <a:ext cx="1203780" cy="668875"/>
            <a:chOff x="-15395" y="211146"/>
            <a:chExt cx="944710" cy="524859"/>
          </a:xfrm>
        </p:grpSpPr>
        <p:sp>
          <p:nvSpPr>
            <p:cNvPr id="82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83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5" name="同心圆 8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4" name="TextBox 13"/>
            <p:cNvSpPr txBox="1"/>
            <p:nvPr/>
          </p:nvSpPr>
          <p:spPr>
            <a:xfrm>
              <a:off x="508292" y="329047"/>
              <a:ext cx="361335" cy="2898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p>
              <a:r>
                <a:rPr lang="en-US" altLang="zh-CN" sz="24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01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pic>
        <p:nvPicPr>
          <p:cNvPr id="2" name="图片 1" descr="登录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1620" y="1887855"/>
            <a:ext cx="8941435" cy="494538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243422" y="447882"/>
            <a:ext cx="4436251" cy="42989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zh-CN" alt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管理员如何登录平台？</a:t>
            </a:r>
            <a:endParaRPr lang="zh-CN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4051860" y="470492"/>
            <a:ext cx="3628395" cy="39878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平台网址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 descr="54a415112c508a4d360eb3dec16950a7_compres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745" y="2176145"/>
            <a:ext cx="8756015" cy="5010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2205" y="1241422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7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" name="同心圆 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9" name="TextBox 13"/>
            <p:cNvSpPr txBox="1"/>
            <p:nvPr/>
          </p:nvSpPr>
          <p:spPr>
            <a:xfrm>
              <a:off x="520876" y="339013"/>
              <a:ext cx="361335" cy="289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07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473725" y="4624437"/>
            <a:ext cx="9937104" cy="206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800" dirty="0" smtClean="0">
                <a:latin typeface="微软雅黑" panose="020B0503020204020204" charset="-122"/>
                <a:ea typeface="微软雅黑" panose="020B0503020204020204" charset="-122"/>
              </a:rPr>
              <a:t>在系统管理</a:t>
            </a:r>
            <a:r>
              <a:rPr lang="en-US" altLang="zh-CN" sz="1800" dirty="0" smtClean="0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800" dirty="0" smtClean="0">
                <a:latin typeface="微软雅黑" panose="020B0503020204020204" charset="-122"/>
                <a:ea typeface="微软雅黑" panose="020B0503020204020204" charset="-122"/>
              </a:rPr>
              <a:t>授权管理中客户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管理员及各级组织管理员可以向下辖的用户授予管理员身份，以实现</a:t>
            </a:r>
            <a:r>
              <a:rPr lang="zh-CN" altLang="en-US" sz="1800" dirty="0" smtClean="0">
                <a:latin typeface="微软雅黑" panose="020B0503020204020204" charset="-122"/>
                <a:ea typeface="微软雅黑" panose="020B0503020204020204" charset="-122"/>
              </a:rPr>
              <a:t>授权管理。</a:t>
            </a:r>
            <a:endParaRPr lang="en-US" altLang="zh-CN" sz="18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1800" dirty="0" smtClean="0"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添加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：授予目标用户新的管理员身份；可用拥有管理员身份的个人账号或者组织账号对目标用户进行授权；</a:t>
            </a:r>
            <a:endParaRPr lang="zh-CN" altLang="en-US" sz="18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删除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：移除目标用户已有的管理员身份。</a:t>
            </a:r>
            <a:endParaRPr lang="zh-CN" altLang="en-US" sz="18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200242" y="356442"/>
            <a:ext cx="45802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如何为各级党组织授权管理员？</a:t>
            </a:r>
            <a:endParaRPr lang="zh-CN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86353" y="1265797"/>
            <a:ext cx="6269063" cy="335864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 rot="296584">
            <a:off x="9494722" y="2192886"/>
            <a:ext cx="1231813" cy="1152128"/>
            <a:chOff x="7292677" y="3184277"/>
            <a:chExt cx="1231813" cy="1152128"/>
          </a:xfrm>
        </p:grpSpPr>
        <p:sp>
          <p:nvSpPr>
            <p:cNvPr id="18" name="椭圆 17"/>
            <p:cNvSpPr/>
            <p:nvPr/>
          </p:nvSpPr>
          <p:spPr>
            <a:xfrm>
              <a:off x="7292677" y="3184277"/>
              <a:ext cx="1152128" cy="1152128"/>
            </a:xfrm>
            <a:prstGeom prst="ellipse">
              <a:avLst/>
            </a:pr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 rot="20045559">
              <a:off x="7300354" y="3419223"/>
              <a:ext cx="12241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rgbClr val="C00000"/>
                  </a:solidFill>
                </a:rPr>
                <a:t>注意</a:t>
              </a:r>
              <a:endParaRPr lang="zh-CN" altLang="en-US" sz="3600" b="1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2205" y="1241422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7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" name="同心圆 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9" name="TextBox 13"/>
            <p:cNvSpPr txBox="1"/>
            <p:nvPr/>
          </p:nvSpPr>
          <p:spPr>
            <a:xfrm>
              <a:off x="520876" y="339013"/>
              <a:ext cx="361335" cy="289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07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452333" y="5406863"/>
            <a:ext cx="9937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在搜索框输入查询条件，找到要删除的授权，点击删除按钮，点击确定即可删除授权。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200242" y="356442"/>
            <a:ext cx="45802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如何为各级党组织授权管理员？</a:t>
            </a:r>
            <a:endParaRPr lang="zh-CN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4510" y="1711713"/>
            <a:ext cx="10572750" cy="3333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组 80"/>
          <p:cNvGrpSpPr/>
          <p:nvPr/>
        </p:nvGrpSpPr>
        <p:grpSpPr>
          <a:xfrm>
            <a:off x="-67023" y="225527"/>
            <a:ext cx="1203667" cy="668812"/>
            <a:chOff x="-15395" y="211146"/>
            <a:chExt cx="944710" cy="524859"/>
          </a:xfrm>
        </p:grpSpPr>
        <p:sp>
          <p:nvSpPr>
            <p:cNvPr id="82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"/>
            </a:p>
          </p:txBody>
        </p:sp>
        <p:grpSp>
          <p:nvGrpSpPr>
            <p:cNvPr id="83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5" name="同心圆 8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4" name="TextBox 13"/>
            <p:cNvSpPr txBox="1"/>
            <p:nvPr/>
          </p:nvSpPr>
          <p:spPr>
            <a:xfrm>
              <a:off x="504729" y="328476"/>
              <a:ext cx="361335" cy="2895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>
                  <a:solidFill>
                    <a:srgbClr val="C00000"/>
                  </a:solidFill>
                  <a:latin typeface="+mj-ea"/>
                  <a:ea typeface="+mj-ea"/>
                </a:rPr>
                <a:t>01</a:t>
              </a:r>
              <a:endParaRPr lang="en-US" altLang="zh-CN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539750" y="1564640"/>
            <a:ext cx="11485245" cy="477075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253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用户名：党委管理员、支部管理员</a:t>
            </a:r>
            <a:r>
              <a:rPr lang="zh-CN" sz="253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本人</a:t>
            </a:r>
            <a:r>
              <a:rPr sz="253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手机号</a:t>
            </a:r>
            <a:endParaRPr sz="2530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sz="253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初始密码：</a:t>
            </a:r>
            <a:r>
              <a:rPr lang="en-US" altLang="zh-CN" sz="253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fx01+</a:t>
            </a:r>
            <a:r>
              <a:rPr lang="zh-CN" altLang="en-US" sz="253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手机号</a:t>
            </a:r>
            <a:endParaRPr lang="zh-CN" altLang="en-US" sz="2530" b="1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253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设置新密码：密码长度不少6位，由四类字符组成，大写字母、小写字母、数字、特殊字符(如@%$等)。6-7位密码需要包含至少3种字符，8位以上密码需要包含至少2种字符。</a:t>
            </a:r>
            <a:endParaRPr sz="253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253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注意：</a:t>
            </a:r>
            <a:r>
              <a:rPr sz="253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密码登录尝试错误连续五次系统会自动锁定该账号，15分钟后解锁。短信验证码登录尝试错误连续五次系统会自动锁定，次日后解锁；短信验证码连续请求但不验证超过十次系统也会自动锁定该账号，次日后解锁。</a:t>
            </a:r>
            <a:endParaRPr sz="253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253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43422" y="447882"/>
            <a:ext cx="4436251" cy="42989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zh-CN" alt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管理员如何登录平台？</a:t>
            </a:r>
            <a:endParaRPr lang="zh-CN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4051860" y="470492"/>
            <a:ext cx="3628395" cy="39878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用户名及密码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892205" y="1241422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82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3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5" name="同心圆 8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4" name="TextBox 13"/>
            <p:cNvSpPr txBox="1"/>
            <p:nvPr/>
          </p:nvSpPr>
          <p:spPr>
            <a:xfrm>
              <a:off x="520251" y="328549"/>
              <a:ext cx="361335" cy="289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01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4678081" y="5920581"/>
            <a:ext cx="35283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20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注意：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密码需按要求设置</a:t>
            </a:r>
            <a:r>
              <a:rPr lang="zh-CN" altLang="zh-CN" sz="20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4200" y="1312069"/>
            <a:ext cx="7485856" cy="410758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017" y="1593896"/>
            <a:ext cx="7776864" cy="411765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338" y="1888221"/>
            <a:ext cx="7477823" cy="409539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1243422" y="447882"/>
            <a:ext cx="4436251" cy="42989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zh-CN" alt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管理员如何登录平台？</a:t>
            </a:r>
            <a:endParaRPr lang="zh-CN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4051860" y="470492"/>
            <a:ext cx="3628395" cy="39878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账号安全设置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1"/>
          <p:cNvSpPr txBox="1"/>
          <p:nvPr/>
        </p:nvSpPr>
        <p:spPr>
          <a:xfrm>
            <a:off x="5348478" y="3111892"/>
            <a:ext cx="4804410" cy="520700"/>
          </a:xfrm>
          <a:prstGeom prst="rect">
            <a:avLst/>
          </a:prstGeom>
          <a:noFill/>
        </p:spPr>
        <p:txBody>
          <a:bodyPr wrap="none" lIns="91422" tIns="45710" rIns="91422" bIns="45710" rtlCol="0">
            <a:spAutoFit/>
          </a:bodyPr>
          <a:lstStyle/>
          <a:p>
            <a:pPr marL="0" lvl="1" algn="l"/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如何维护党组织和党员信息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？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1" name="直接连接符 12"/>
          <p:cNvCxnSpPr/>
          <p:nvPr/>
        </p:nvCxnSpPr>
        <p:spPr>
          <a:xfrm flipV="1">
            <a:off x="5158997" y="2750199"/>
            <a:ext cx="0" cy="144219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5"/>
          <p:cNvGrpSpPr/>
          <p:nvPr/>
        </p:nvGrpSpPr>
        <p:grpSpPr>
          <a:xfrm>
            <a:off x="3188221" y="2743288"/>
            <a:ext cx="1476825" cy="13508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0" name="TextBox 13"/>
          <p:cNvSpPr txBox="1"/>
          <p:nvPr/>
        </p:nvSpPr>
        <p:spPr>
          <a:xfrm>
            <a:off x="3476709" y="2880598"/>
            <a:ext cx="1269402" cy="1076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00" b="1" dirty="0" smtClean="0">
                <a:solidFill>
                  <a:srgbClr val="C00000"/>
                </a:solidFill>
                <a:latin typeface="+mj-ea"/>
                <a:ea typeface="+mj-ea"/>
              </a:rPr>
              <a:t>02</a:t>
            </a:r>
            <a:endParaRPr lang="zh-CN" altLang="en-US" sz="70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955705" y="1240152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82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3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5" name="同心圆 8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4" name="TextBox 13"/>
            <p:cNvSpPr txBox="1"/>
            <p:nvPr/>
          </p:nvSpPr>
          <p:spPr>
            <a:xfrm>
              <a:off x="520876" y="339013"/>
              <a:ext cx="361335" cy="289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>
                  <a:solidFill>
                    <a:srgbClr val="C00000"/>
                  </a:solidFill>
                  <a:latin typeface="+mj-ea"/>
                  <a:ea typeface="+mj-ea"/>
                </a:rPr>
                <a:t>02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4844405" y="375965"/>
            <a:ext cx="40324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党组织信息维护</a:t>
            </a:r>
            <a:endParaRPr lang="zh-CN" altLang="zh-CN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1200242" y="356442"/>
            <a:ext cx="45802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如何维护党组织和党员信息？</a:t>
            </a:r>
            <a:endParaRPr lang="zh-CN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0620" y="1527810"/>
            <a:ext cx="7726045" cy="455422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020360" y="1528023"/>
            <a:ext cx="2824856" cy="4707890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党组织管理</a:t>
            </a: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-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组织信息维护，可新增、删除、撤销党组织。适用于调整个别支部信息。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操作步骤及说明：单击&lt;新增&gt;——输入&lt;党组织名称、党组织代码&gt;，选择&lt;党组织隶属关系、组织类别&gt;—&lt;提交&gt;—&lt;确定&gt;—新建成功。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892205" y="1241422"/>
            <a:ext cx="11100144" cy="522823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04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808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212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6160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6956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360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1764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1685" algn="l" defTabSz="1148080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-15393" y="7165844"/>
            <a:ext cx="12872556" cy="769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 80"/>
          <p:cNvGrpSpPr/>
          <p:nvPr/>
        </p:nvGrpSpPr>
        <p:grpSpPr>
          <a:xfrm>
            <a:off x="-15393" y="211147"/>
            <a:ext cx="1203780" cy="668875"/>
            <a:chOff x="-15395" y="211146"/>
            <a:chExt cx="944710" cy="524859"/>
          </a:xfrm>
        </p:grpSpPr>
        <p:sp>
          <p:nvSpPr>
            <p:cNvPr id="82" name="任意多边形 54"/>
            <p:cNvSpPr/>
            <p:nvPr/>
          </p:nvSpPr>
          <p:spPr>
            <a:xfrm>
              <a:off x="-15395" y="211146"/>
              <a:ext cx="944710" cy="524859"/>
            </a:xfrm>
            <a:custGeom>
              <a:avLst/>
              <a:gdLst>
                <a:gd name="connsiteX0" fmla="*/ 0 w 1090990"/>
                <a:gd name="connsiteY0" fmla="*/ 0 h 708790"/>
                <a:gd name="connsiteX1" fmla="*/ 738346 w 1090990"/>
                <a:gd name="connsiteY1" fmla="*/ 0 h 708790"/>
                <a:gd name="connsiteX2" fmla="*/ 1090990 w 1090990"/>
                <a:gd name="connsiteY2" fmla="*/ 299606 h 708790"/>
                <a:gd name="connsiteX3" fmla="*/ 1090990 w 1090990"/>
                <a:gd name="connsiteY3" fmla="*/ 409184 h 708790"/>
                <a:gd name="connsiteX4" fmla="*/ 738346 w 1090990"/>
                <a:gd name="connsiteY4" fmla="*/ 708790 h 708790"/>
                <a:gd name="connsiteX5" fmla="*/ 0 w 1090990"/>
                <a:gd name="connsiteY5" fmla="*/ 708790 h 708790"/>
                <a:gd name="connsiteX6" fmla="*/ 0 w 1090990"/>
                <a:gd name="connsiteY6" fmla="*/ 0 h 7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0990" h="708790">
                  <a:moveTo>
                    <a:pt x="0" y="0"/>
                  </a:moveTo>
                  <a:lnTo>
                    <a:pt x="738346" y="0"/>
                  </a:lnTo>
                  <a:cubicBezTo>
                    <a:pt x="933106" y="0"/>
                    <a:pt x="1090990" y="134138"/>
                    <a:pt x="1090990" y="299606"/>
                  </a:cubicBezTo>
                  <a:lnTo>
                    <a:pt x="1090990" y="409184"/>
                  </a:lnTo>
                  <a:cubicBezTo>
                    <a:pt x="1090990" y="574652"/>
                    <a:pt x="933106" y="708790"/>
                    <a:pt x="738346" y="708790"/>
                  </a:cubicBezTo>
                  <a:lnTo>
                    <a:pt x="0" y="708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3" name="组合 56"/>
            <p:cNvGrpSpPr/>
            <p:nvPr/>
          </p:nvGrpSpPr>
          <p:grpSpPr>
            <a:xfrm>
              <a:off x="419591" y="260435"/>
              <a:ext cx="426282" cy="42628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5" name="同心圆 8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4" name="TextBox 13"/>
            <p:cNvSpPr txBox="1"/>
            <p:nvPr/>
          </p:nvSpPr>
          <p:spPr>
            <a:xfrm>
              <a:off x="520876" y="339013"/>
              <a:ext cx="361335" cy="289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400" b="1" dirty="0">
                  <a:solidFill>
                    <a:srgbClr val="C00000"/>
                  </a:solidFill>
                  <a:latin typeface="+mj-ea"/>
                  <a:ea typeface="+mj-ea"/>
                </a:rPr>
                <a:t>02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4844405" y="375965"/>
            <a:ext cx="50405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党组织信息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维护（</a:t>
            </a:r>
            <a:r>
              <a:rPr lang="zh-CN" altLang="zh-CN" sz="20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新建目标党组织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zh-CN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200242" y="356442"/>
            <a:ext cx="45802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如何维护党组织和党员信息？</a:t>
            </a:r>
            <a:endParaRPr lang="zh-CN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76453" y="1419223"/>
            <a:ext cx="6481365" cy="384595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22" y="1419819"/>
            <a:ext cx="8119070" cy="487144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PP_MARK_KEY" val="353aae67-4af1-4f3b-9e78-0f81bd3054db"/>
  <p:tag name="COMMONDATA" val="eyJoZGlkIjoiOWZkY2FlNzc2N2JiN2Y4YTRiNTAwMjVmNzVlZDlhZj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2892</Words>
  <Application>WPS 演示</Application>
  <PresentationFormat>自定义</PresentationFormat>
  <Paragraphs>307</Paragraphs>
  <Slides>41</Slides>
  <Notes>114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41</vt:i4>
      </vt:variant>
    </vt:vector>
  </HeadingPairs>
  <TitlesOfParts>
    <vt:vector size="53" baseType="lpstr">
      <vt:lpstr>Arial</vt:lpstr>
      <vt:lpstr>宋体</vt:lpstr>
      <vt:lpstr>Wingdings</vt:lpstr>
      <vt:lpstr>Calibri</vt:lpstr>
      <vt:lpstr>微软雅黑</vt:lpstr>
      <vt:lpstr>仿宋</vt:lpstr>
      <vt:lpstr>Times New Roman</vt:lpstr>
      <vt:lpstr>Arial Unicode MS</vt:lpstr>
      <vt:lpstr>Office 主题</vt:lpstr>
      <vt:lpstr>Excel.Sheet.12</vt:lpstr>
      <vt:lpstr>Excel.Sheet.12</vt:lpstr>
      <vt:lpstr>Excel.Sheet.12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张伟航</dc:creator>
  <cp:lastModifiedBy>王多兵</cp:lastModifiedBy>
  <cp:revision>493</cp:revision>
  <dcterms:created xsi:type="dcterms:W3CDTF">2026-05-19T07:07:00Z</dcterms:created>
  <dcterms:modified xsi:type="dcterms:W3CDTF">2026-05-20T01:36:38Z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C968A572F2A39E541D090C6AEF97A4AB</vt:lpwstr>
  </property>
  <property fmtid="{D5CDD505-2E9C-101B-9397-08002B2CF9AE}" pid="3" name="KSOProductBuildVer">
    <vt:lpwstr>2052-12.1.0.26375</vt:lpwstr>
  </property>
</Properties>
</file>